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38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3" r:id="rId12"/>
    <p:sldId id="302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49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47" r:id="rId51"/>
    <p:sldId id="346" r:id="rId52"/>
    <p:sldId id="348" r:id="rId53"/>
    <p:sldId id="350" r:id="rId54"/>
    <p:sldId id="351" r:id="rId55"/>
    <p:sldId id="352" r:id="rId56"/>
    <p:sldId id="354" r:id="rId57"/>
    <p:sldId id="355" r:id="rId58"/>
    <p:sldId id="356" r:id="rId59"/>
    <p:sldId id="357" r:id="rId60"/>
    <p:sldId id="358" r:id="rId61"/>
    <p:sldId id="359" r:id="rId62"/>
    <p:sldId id="380" r:id="rId63"/>
    <p:sldId id="360" r:id="rId64"/>
    <p:sldId id="361" r:id="rId65"/>
    <p:sldId id="362" r:id="rId66"/>
    <p:sldId id="363" r:id="rId67"/>
    <p:sldId id="364" r:id="rId68"/>
    <p:sldId id="365" r:id="rId69"/>
    <p:sldId id="366" r:id="rId70"/>
    <p:sldId id="367" r:id="rId71"/>
    <p:sldId id="368" r:id="rId72"/>
    <p:sldId id="369" r:id="rId73"/>
    <p:sldId id="370" r:id="rId74"/>
    <p:sldId id="371" r:id="rId75"/>
    <p:sldId id="372" r:id="rId76"/>
    <p:sldId id="373" r:id="rId77"/>
    <p:sldId id="374" r:id="rId78"/>
    <p:sldId id="375" r:id="rId79"/>
    <p:sldId id="376" r:id="rId80"/>
    <p:sldId id="377" r:id="rId8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  <a:srgbClr val="9966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8" d="100"/>
          <a:sy n="88" d="100"/>
        </p:scale>
        <p:origin x="-858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675D4-90D1-4649-9E5E-96851F3F226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016D57-BEE5-485C-8DCD-DCCBD8284C6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2400" b="1" i="1" dirty="0" smtClean="0">
              <a:solidFill>
                <a:srgbClr val="663300"/>
              </a:solidFill>
            </a:rPr>
            <a:t>Медико-профилактические</a:t>
          </a:r>
          <a:r>
            <a:rPr lang="ru-RU" sz="2400" b="1" dirty="0" smtClean="0">
              <a:solidFill>
                <a:srgbClr val="663300"/>
              </a:solidFill>
            </a:rPr>
            <a:t> </a:t>
          </a:r>
          <a:endParaRPr lang="ru-RU" sz="2400" dirty="0">
            <a:solidFill>
              <a:srgbClr val="663300"/>
            </a:solidFill>
          </a:endParaRPr>
        </a:p>
      </dgm:t>
    </dgm:pt>
    <dgm:pt modelId="{88B4B48A-DEFB-4A5F-8DF8-2832C85FEB04}" type="parTrans" cxnId="{887564C7-8A4F-43A1-8A78-DCD35BAF4AB1}">
      <dgm:prSet/>
      <dgm:spPr/>
      <dgm:t>
        <a:bodyPr/>
        <a:lstStyle/>
        <a:p>
          <a:endParaRPr lang="ru-RU"/>
        </a:p>
      </dgm:t>
    </dgm:pt>
    <dgm:pt modelId="{77F91696-D052-4E6B-950B-04EB7BD94C6A}" type="sibTrans" cxnId="{887564C7-8A4F-43A1-8A78-DCD35BAF4AB1}">
      <dgm:prSet/>
      <dgm:spPr/>
      <dgm:t>
        <a:bodyPr/>
        <a:lstStyle/>
        <a:p>
          <a:endParaRPr lang="ru-RU"/>
        </a:p>
      </dgm:t>
    </dgm:pt>
    <dgm:pt modelId="{CAF6422D-AF78-429A-B70E-FC80BE2312F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ru-RU" sz="2000" dirty="0" smtClean="0"/>
            <a:t>обеспечивающие сохранение и приумножение здоровья детей под руководством медицинского персонала в соответствии с медицинским требованиями и нормами, с использованием медицинских средств — технологии организации мониторинга здоровья дошкольников,  контроля за питанием детей, профилактических мероприятий, </a:t>
          </a:r>
          <a:r>
            <a:rPr lang="ru-RU" sz="2000" dirty="0" err="1" smtClean="0"/>
            <a:t>здоровьесберегающей</a:t>
          </a:r>
          <a:r>
            <a:rPr lang="ru-RU" sz="2000" dirty="0" smtClean="0"/>
            <a:t> среды в ДОУ.</a:t>
          </a:r>
          <a:endParaRPr lang="ru-RU" sz="2000" dirty="0"/>
        </a:p>
      </dgm:t>
    </dgm:pt>
    <dgm:pt modelId="{FED7C209-8226-463C-94BA-59B2032B6CD1}" type="parTrans" cxnId="{23F84460-14F2-46D8-9382-623C37017CC4}">
      <dgm:prSet/>
      <dgm:spPr/>
      <dgm:t>
        <a:bodyPr/>
        <a:lstStyle/>
        <a:p>
          <a:endParaRPr lang="ru-RU"/>
        </a:p>
      </dgm:t>
    </dgm:pt>
    <dgm:pt modelId="{53B83F37-9F65-42FF-8339-24BC02CF7D75}" type="sibTrans" cxnId="{23F84460-14F2-46D8-9382-623C37017CC4}">
      <dgm:prSet/>
      <dgm:spPr/>
      <dgm:t>
        <a:bodyPr/>
        <a:lstStyle/>
        <a:p>
          <a:endParaRPr lang="ru-RU"/>
        </a:p>
      </dgm:t>
    </dgm:pt>
    <dgm:pt modelId="{859E17D4-3223-430C-AD1E-6EF11CF1081A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b="1" i="1" dirty="0" smtClean="0">
              <a:solidFill>
                <a:srgbClr val="663300"/>
              </a:solidFill>
            </a:rPr>
            <a:t>Физкультурно-оздоровительные</a:t>
          </a:r>
          <a:endParaRPr lang="ru-RU" b="1" dirty="0">
            <a:solidFill>
              <a:srgbClr val="663300"/>
            </a:solidFill>
          </a:endParaRPr>
        </a:p>
      </dgm:t>
    </dgm:pt>
    <dgm:pt modelId="{8C2A34FB-5515-4451-BFFB-27C314E38B49}" type="parTrans" cxnId="{84714CE1-5F98-4E84-AD1E-35CD97EE8829}">
      <dgm:prSet/>
      <dgm:spPr/>
      <dgm:t>
        <a:bodyPr/>
        <a:lstStyle/>
        <a:p>
          <a:endParaRPr lang="ru-RU"/>
        </a:p>
      </dgm:t>
    </dgm:pt>
    <dgm:pt modelId="{030530F3-1B41-4DFF-9C56-92D433181644}" type="sibTrans" cxnId="{84714CE1-5F98-4E84-AD1E-35CD97EE8829}">
      <dgm:prSet/>
      <dgm:spPr/>
      <dgm:t>
        <a:bodyPr/>
        <a:lstStyle/>
        <a:p>
          <a:endParaRPr lang="ru-RU"/>
        </a:p>
      </dgm:t>
    </dgm:pt>
    <dgm:pt modelId="{2CFAA015-015F-4620-8170-A0EF1A6FB782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направленные на физическое развитие и укрепление здоровья ребенка — технологии развития физических качеств, закаливания, дыхательной гимнастики и др.</a:t>
          </a:r>
          <a:endParaRPr lang="ru-RU" dirty="0"/>
        </a:p>
      </dgm:t>
    </dgm:pt>
    <dgm:pt modelId="{C5DCD476-DC00-4B21-A5F5-5EAF119A18F1}" type="sibTrans" cxnId="{3BED7C05-7038-4866-8BCB-F7ECC861A543}">
      <dgm:prSet/>
      <dgm:spPr/>
      <dgm:t>
        <a:bodyPr/>
        <a:lstStyle/>
        <a:p>
          <a:endParaRPr lang="ru-RU"/>
        </a:p>
      </dgm:t>
    </dgm:pt>
    <dgm:pt modelId="{0152D10F-F1BF-4B55-9D13-3FB0D5E939D7}" type="parTrans" cxnId="{3BED7C05-7038-4866-8BCB-F7ECC861A543}">
      <dgm:prSet/>
      <dgm:spPr/>
      <dgm:t>
        <a:bodyPr/>
        <a:lstStyle/>
        <a:p>
          <a:endParaRPr lang="ru-RU"/>
        </a:p>
      </dgm:t>
    </dgm:pt>
    <dgm:pt modelId="{42C45265-77C5-473F-99A0-EE6E014921C4}" type="pres">
      <dgm:prSet presAssocID="{ECA675D4-90D1-4649-9E5E-96851F3F22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03682E-52BC-490E-9911-4698A3828BB1}" type="pres">
      <dgm:prSet presAssocID="{00016D57-BEE5-485C-8DCD-DCCBD8284C67}" presName="linNode" presStyleCnt="0"/>
      <dgm:spPr/>
    </dgm:pt>
    <dgm:pt modelId="{B3782B67-AE3C-4B91-B397-BD70EAB6892A}" type="pres">
      <dgm:prSet presAssocID="{00016D57-BEE5-485C-8DCD-DCCBD8284C6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95D57-75D3-4945-B26E-B4B4720F4D50}" type="pres">
      <dgm:prSet presAssocID="{00016D57-BEE5-485C-8DCD-DCCBD8284C67}" presName="descendantText" presStyleLbl="alignAccFollowNode1" presStyleIdx="0" presStyleCnt="2" custScaleY="247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7656D-0DA7-45D2-8C2D-14F8FB240767}" type="pres">
      <dgm:prSet presAssocID="{77F91696-D052-4E6B-950B-04EB7BD94C6A}" presName="sp" presStyleCnt="0"/>
      <dgm:spPr/>
    </dgm:pt>
    <dgm:pt modelId="{1815AC37-A4B1-4E95-AEB9-EF44917DD8B8}" type="pres">
      <dgm:prSet presAssocID="{859E17D4-3223-430C-AD1E-6EF11CF1081A}" presName="linNode" presStyleCnt="0"/>
      <dgm:spPr/>
    </dgm:pt>
    <dgm:pt modelId="{C718CACE-47C3-44CC-B668-9427E3B7E384}" type="pres">
      <dgm:prSet presAssocID="{859E17D4-3223-430C-AD1E-6EF11CF1081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B5EEA-11E5-4CA7-B920-F7432DE6644E}" type="pres">
      <dgm:prSet presAssocID="{859E17D4-3223-430C-AD1E-6EF11CF1081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7564C7-8A4F-43A1-8A78-DCD35BAF4AB1}" srcId="{ECA675D4-90D1-4649-9E5E-96851F3F226E}" destId="{00016D57-BEE5-485C-8DCD-DCCBD8284C67}" srcOrd="0" destOrd="0" parTransId="{88B4B48A-DEFB-4A5F-8DF8-2832C85FEB04}" sibTransId="{77F91696-D052-4E6B-950B-04EB7BD94C6A}"/>
    <dgm:cxn modelId="{23F84460-14F2-46D8-9382-623C37017CC4}" srcId="{00016D57-BEE5-485C-8DCD-DCCBD8284C67}" destId="{CAF6422D-AF78-429A-B70E-FC80BE2312F7}" srcOrd="0" destOrd="0" parTransId="{FED7C209-8226-463C-94BA-59B2032B6CD1}" sibTransId="{53B83F37-9F65-42FF-8339-24BC02CF7D75}"/>
    <dgm:cxn modelId="{333FCE9E-EA29-4822-9317-ED9864139682}" type="presOf" srcId="{2CFAA015-015F-4620-8170-A0EF1A6FB782}" destId="{34CB5EEA-11E5-4CA7-B920-F7432DE6644E}" srcOrd="0" destOrd="0" presId="urn:microsoft.com/office/officeart/2005/8/layout/vList5"/>
    <dgm:cxn modelId="{3BED7C05-7038-4866-8BCB-F7ECC861A543}" srcId="{859E17D4-3223-430C-AD1E-6EF11CF1081A}" destId="{2CFAA015-015F-4620-8170-A0EF1A6FB782}" srcOrd="0" destOrd="0" parTransId="{0152D10F-F1BF-4B55-9D13-3FB0D5E939D7}" sibTransId="{C5DCD476-DC00-4B21-A5F5-5EAF119A18F1}"/>
    <dgm:cxn modelId="{29095BB6-19F7-44B4-B615-4ED6A1D1C9C3}" type="presOf" srcId="{859E17D4-3223-430C-AD1E-6EF11CF1081A}" destId="{C718CACE-47C3-44CC-B668-9427E3B7E384}" srcOrd="0" destOrd="0" presId="urn:microsoft.com/office/officeart/2005/8/layout/vList5"/>
    <dgm:cxn modelId="{14EB6307-33EE-4552-8EAD-202B538553C4}" type="presOf" srcId="{ECA675D4-90D1-4649-9E5E-96851F3F226E}" destId="{42C45265-77C5-473F-99A0-EE6E014921C4}" srcOrd="0" destOrd="0" presId="urn:microsoft.com/office/officeart/2005/8/layout/vList5"/>
    <dgm:cxn modelId="{84714CE1-5F98-4E84-AD1E-35CD97EE8829}" srcId="{ECA675D4-90D1-4649-9E5E-96851F3F226E}" destId="{859E17D4-3223-430C-AD1E-6EF11CF1081A}" srcOrd="1" destOrd="0" parTransId="{8C2A34FB-5515-4451-BFFB-27C314E38B49}" sibTransId="{030530F3-1B41-4DFF-9C56-92D433181644}"/>
    <dgm:cxn modelId="{C1287A58-6B05-4E1B-A6E7-B20537F04A92}" type="presOf" srcId="{CAF6422D-AF78-429A-B70E-FC80BE2312F7}" destId="{13095D57-75D3-4945-B26E-B4B4720F4D50}" srcOrd="0" destOrd="0" presId="urn:microsoft.com/office/officeart/2005/8/layout/vList5"/>
    <dgm:cxn modelId="{9CBE22FE-62BF-4662-BB7D-8217EE98A9B1}" type="presOf" srcId="{00016D57-BEE5-485C-8DCD-DCCBD8284C67}" destId="{B3782B67-AE3C-4B91-B397-BD70EAB6892A}" srcOrd="0" destOrd="0" presId="urn:microsoft.com/office/officeart/2005/8/layout/vList5"/>
    <dgm:cxn modelId="{732BC9E2-F300-4BFC-95E5-3B2444613684}" type="presParOf" srcId="{42C45265-77C5-473F-99A0-EE6E014921C4}" destId="{DC03682E-52BC-490E-9911-4698A3828BB1}" srcOrd="0" destOrd="0" presId="urn:microsoft.com/office/officeart/2005/8/layout/vList5"/>
    <dgm:cxn modelId="{78C87D66-6FB4-45D3-BD3D-E5F5408DE73A}" type="presParOf" srcId="{DC03682E-52BC-490E-9911-4698A3828BB1}" destId="{B3782B67-AE3C-4B91-B397-BD70EAB6892A}" srcOrd="0" destOrd="0" presId="urn:microsoft.com/office/officeart/2005/8/layout/vList5"/>
    <dgm:cxn modelId="{6728543F-0A00-4885-8FEC-898C71ADD092}" type="presParOf" srcId="{DC03682E-52BC-490E-9911-4698A3828BB1}" destId="{13095D57-75D3-4945-B26E-B4B4720F4D50}" srcOrd="1" destOrd="0" presId="urn:microsoft.com/office/officeart/2005/8/layout/vList5"/>
    <dgm:cxn modelId="{C13DF87D-DD67-4AB4-84D7-766B232FC78B}" type="presParOf" srcId="{42C45265-77C5-473F-99A0-EE6E014921C4}" destId="{DA37656D-0DA7-45D2-8C2D-14F8FB240767}" srcOrd="1" destOrd="0" presId="urn:microsoft.com/office/officeart/2005/8/layout/vList5"/>
    <dgm:cxn modelId="{F818F8D6-6203-4B6E-831E-2F173FF31ABF}" type="presParOf" srcId="{42C45265-77C5-473F-99A0-EE6E014921C4}" destId="{1815AC37-A4B1-4E95-AEB9-EF44917DD8B8}" srcOrd="2" destOrd="0" presId="urn:microsoft.com/office/officeart/2005/8/layout/vList5"/>
    <dgm:cxn modelId="{D29D8B2E-79F1-4ABD-A7F6-06A234D3641B}" type="presParOf" srcId="{1815AC37-A4B1-4E95-AEB9-EF44917DD8B8}" destId="{C718CACE-47C3-44CC-B668-9427E3B7E384}" srcOrd="0" destOrd="0" presId="urn:microsoft.com/office/officeart/2005/8/layout/vList5"/>
    <dgm:cxn modelId="{785C8439-585A-42E8-8317-7594E92CDDF4}" type="presParOf" srcId="{1815AC37-A4B1-4E95-AEB9-EF44917DD8B8}" destId="{34CB5EEA-11E5-4CA7-B920-F7432DE664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88C1DC-FFCB-40B8-98D9-D60F810E7A2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35F2CF-5737-4B9B-BDEC-4CC2FD682933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b="1" i="1" dirty="0" smtClean="0">
              <a:solidFill>
                <a:srgbClr val="663300"/>
              </a:solidFill>
            </a:rPr>
            <a:t>Обеспечения социально-психологического благополучия ребенка</a:t>
          </a:r>
          <a:r>
            <a:rPr lang="ru-RU" b="1" dirty="0" smtClean="0">
              <a:solidFill>
                <a:srgbClr val="663300"/>
              </a:solidFill>
            </a:rPr>
            <a:t> </a:t>
          </a:r>
          <a:endParaRPr lang="ru-RU" b="1" dirty="0">
            <a:solidFill>
              <a:srgbClr val="663300"/>
            </a:solidFill>
          </a:endParaRPr>
        </a:p>
      </dgm:t>
    </dgm:pt>
    <dgm:pt modelId="{FA7F0785-D1C6-4A40-915F-44C3F18780F3}" type="parTrans" cxnId="{235EEC42-D6AF-4292-9B81-F604D0708A86}">
      <dgm:prSet/>
      <dgm:spPr/>
      <dgm:t>
        <a:bodyPr/>
        <a:lstStyle/>
        <a:p>
          <a:endParaRPr lang="ru-RU"/>
        </a:p>
      </dgm:t>
    </dgm:pt>
    <dgm:pt modelId="{D6B6B99F-052C-4737-8422-264740038E3A}" type="sibTrans" cxnId="{235EEC42-D6AF-4292-9B81-F604D0708A86}">
      <dgm:prSet/>
      <dgm:spPr/>
      <dgm:t>
        <a:bodyPr/>
        <a:lstStyle/>
        <a:p>
          <a:endParaRPr lang="ru-RU"/>
        </a:p>
      </dgm:t>
    </dgm:pt>
    <dgm:pt modelId="{646CD3F0-715D-4C42-A85C-678752DB7AB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ru-RU" sz="2000" dirty="0" smtClean="0"/>
            <a:t>обеспечивающие психическое и социальное здоровье ребенка и направленные на обеспечение эмоциональной комфортности и позитивного психологического самочувствия ребенка в процессе общения со сверстниками и взрослыми в детском саду и семье; технологии психолого-педагогического сопровождения развития ребенка в педагогическом процессе ДОУ.</a:t>
          </a:r>
          <a:endParaRPr lang="ru-RU" sz="2000" dirty="0"/>
        </a:p>
      </dgm:t>
    </dgm:pt>
    <dgm:pt modelId="{0F4A5D8F-D1EC-4891-90DF-205131FAE488}" type="parTrans" cxnId="{5C2B0E80-2A74-41E5-AFB1-B5F1B6152046}">
      <dgm:prSet/>
      <dgm:spPr/>
      <dgm:t>
        <a:bodyPr/>
        <a:lstStyle/>
        <a:p>
          <a:endParaRPr lang="ru-RU"/>
        </a:p>
      </dgm:t>
    </dgm:pt>
    <dgm:pt modelId="{2F598B90-064D-493A-B4EB-90EF6629342B}" type="sibTrans" cxnId="{5C2B0E80-2A74-41E5-AFB1-B5F1B6152046}">
      <dgm:prSet/>
      <dgm:spPr/>
      <dgm:t>
        <a:bodyPr/>
        <a:lstStyle/>
        <a:p>
          <a:endParaRPr lang="ru-RU"/>
        </a:p>
      </dgm:t>
    </dgm:pt>
    <dgm:pt modelId="{D6A49853-1199-4F7D-AF4A-BC9D3A908D7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b="1" i="1" dirty="0" err="1" smtClean="0">
              <a:solidFill>
                <a:srgbClr val="663300"/>
              </a:solidFill>
            </a:rPr>
            <a:t>Здоровьесбережения</a:t>
          </a:r>
          <a:r>
            <a:rPr lang="ru-RU" b="1" i="1" dirty="0" smtClean="0">
              <a:solidFill>
                <a:srgbClr val="663300"/>
              </a:solidFill>
            </a:rPr>
            <a:t> и </a:t>
          </a:r>
          <a:r>
            <a:rPr lang="ru-RU" b="1" i="1" dirty="0" err="1" smtClean="0">
              <a:solidFill>
                <a:srgbClr val="663300"/>
              </a:solidFill>
            </a:rPr>
            <a:t>здоровьеобогащения</a:t>
          </a:r>
          <a:r>
            <a:rPr lang="ru-RU" b="1" i="1" dirty="0" smtClean="0">
              <a:solidFill>
                <a:srgbClr val="663300"/>
              </a:solidFill>
            </a:rPr>
            <a:t> педагогов</a:t>
          </a:r>
          <a:r>
            <a:rPr lang="ru-RU" b="1" dirty="0" smtClean="0">
              <a:solidFill>
                <a:srgbClr val="663300"/>
              </a:solidFill>
            </a:rPr>
            <a:t> </a:t>
          </a:r>
          <a:endParaRPr lang="ru-RU" b="1" dirty="0">
            <a:solidFill>
              <a:srgbClr val="663300"/>
            </a:solidFill>
          </a:endParaRPr>
        </a:p>
      </dgm:t>
    </dgm:pt>
    <dgm:pt modelId="{F1F417C7-77CE-47E1-8EC2-3D58DF11DE72}" type="parTrans" cxnId="{EAF14628-ABA4-453E-A098-706B7BB90C59}">
      <dgm:prSet/>
      <dgm:spPr/>
      <dgm:t>
        <a:bodyPr/>
        <a:lstStyle/>
        <a:p>
          <a:endParaRPr lang="ru-RU"/>
        </a:p>
      </dgm:t>
    </dgm:pt>
    <dgm:pt modelId="{6992D213-BC54-4D40-90C9-62058E45C6E0}" type="sibTrans" cxnId="{EAF14628-ABA4-453E-A098-706B7BB90C59}">
      <dgm:prSet/>
      <dgm:spPr/>
      <dgm:t>
        <a:bodyPr/>
        <a:lstStyle/>
        <a:p>
          <a:endParaRPr lang="ru-RU"/>
        </a:p>
      </dgm:t>
    </dgm:pt>
    <dgm:pt modelId="{5BD19880-5DFD-4F53-A2D9-F5D75BAF2A8C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ru-RU" sz="2000" dirty="0" smtClean="0"/>
            <a:t>направленные на развитие культуры здоровья педагогов, в том числе культуры профессионального здоровья, на развитие потребности к здоровому образу жизни; сохранения и стимулирования здоровья (технология использования подвижных и спортивных игр, гимнастика (для глаз, дыхательная и др.), ритмопластика, динамические паузы, релаксация.</a:t>
          </a:r>
          <a:endParaRPr lang="ru-RU" sz="2000" dirty="0"/>
        </a:p>
      </dgm:t>
    </dgm:pt>
    <dgm:pt modelId="{27DB3691-429F-4E6B-83AE-AF0A7B3F3850}" type="parTrans" cxnId="{68D1FDAD-FEBF-4ED9-9E9A-FC72A72A8BEC}">
      <dgm:prSet/>
      <dgm:spPr/>
      <dgm:t>
        <a:bodyPr/>
        <a:lstStyle/>
        <a:p>
          <a:endParaRPr lang="ru-RU"/>
        </a:p>
      </dgm:t>
    </dgm:pt>
    <dgm:pt modelId="{A463D2AA-E502-43FE-AA85-6F0C6007B152}" type="sibTrans" cxnId="{68D1FDAD-FEBF-4ED9-9E9A-FC72A72A8BEC}">
      <dgm:prSet/>
      <dgm:spPr/>
      <dgm:t>
        <a:bodyPr/>
        <a:lstStyle/>
        <a:p>
          <a:endParaRPr lang="ru-RU"/>
        </a:p>
      </dgm:t>
    </dgm:pt>
    <dgm:pt modelId="{EA679D70-388F-4B6C-BD55-9C9FE157AD79}" type="pres">
      <dgm:prSet presAssocID="{2F88C1DC-FFCB-40B8-98D9-D60F810E7A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9EC4B-AC41-4283-879E-600A5C15E201}" type="pres">
      <dgm:prSet presAssocID="{F635F2CF-5737-4B9B-BDEC-4CC2FD682933}" presName="linNode" presStyleCnt="0"/>
      <dgm:spPr/>
    </dgm:pt>
    <dgm:pt modelId="{51D860BF-F3F3-4AD5-9826-E3313CE89E61}" type="pres">
      <dgm:prSet presAssocID="{F635F2CF-5737-4B9B-BDEC-4CC2FD68293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CB2F7-1E13-4202-826C-BB196D76476D}" type="pres">
      <dgm:prSet presAssocID="{F635F2CF-5737-4B9B-BDEC-4CC2FD682933}" presName="descendantText" presStyleLbl="alignAccFollowNode1" presStyleIdx="0" presStyleCnt="2" custScaleY="141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ADA85-C17A-44DD-9923-FF8292FEA0A0}" type="pres">
      <dgm:prSet presAssocID="{D6B6B99F-052C-4737-8422-264740038E3A}" presName="sp" presStyleCnt="0"/>
      <dgm:spPr/>
    </dgm:pt>
    <dgm:pt modelId="{87E6FC20-2B85-4198-9BD2-8AA099F74ED8}" type="pres">
      <dgm:prSet presAssocID="{D6A49853-1199-4F7D-AF4A-BC9D3A908D7E}" presName="linNode" presStyleCnt="0"/>
      <dgm:spPr/>
    </dgm:pt>
    <dgm:pt modelId="{16A38E09-ED36-477B-BAA9-81F312EB4626}" type="pres">
      <dgm:prSet presAssocID="{D6A49853-1199-4F7D-AF4A-BC9D3A908D7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8909A-544F-481E-BFB0-340C2B3E5E4C}" type="pres">
      <dgm:prSet presAssocID="{D6A49853-1199-4F7D-AF4A-BC9D3A908D7E}" presName="descendantText" presStyleLbl="alignAccFollowNode1" presStyleIdx="1" presStyleCnt="2" custLinFactNeighborX="1" custLinFactNeighborY="2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CBFD4D-BBED-4426-BCD4-F83FE6EFB53E}" type="presOf" srcId="{F635F2CF-5737-4B9B-BDEC-4CC2FD682933}" destId="{51D860BF-F3F3-4AD5-9826-E3313CE89E61}" srcOrd="0" destOrd="0" presId="urn:microsoft.com/office/officeart/2005/8/layout/vList5"/>
    <dgm:cxn modelId="{79C40DC9-FA32-4FA4-A31C-037E0599D3E7}" type="presOf" srcId="{5BD19880-5DFD-4F53-A2D9-F5D75BAF2A8C}" destId="{A7B8909A-544F-481E-BFB0-340C2B3E5E4C}" srcOrd="0" destOrd="0" presId="urn:microsoft.com/office/officeart/2005/8/layout/vList5"/>
    <dgm:cxn modelId="{5C2B0E80-2A74-41E5-AFB1-B5F1B6152046}" srcId="{F635F2CF-5737-4B9B-BDEC-4CC2FD682933}" destId="{646CD3F0-715D-4C42-A85C-678752DB7AB7}" srcOrd="0" destOrd="0" parTransId="{0F4A5D8F-D1EC-4891-90DF-205131FAE488}" sibTransId="{2F598B90-064D-493A-B4EB-90EF6629342B}"/>
    <dgm:cxn modelId="{ADAE1BF6-6A6A-47BD-BB76-D740EB206817}" type="presOf" srcId="{2F88C1DC-FFCB-40B8-98D9-D60F810E7A25}" destId="{EA679D70-388F-4B6C-BD55-9C9FE157AD79}" srcOrd="0" destOrd="0" presId="urn:microsoft.com/office/officeart/2005/8/layout/vList5"/>
    <dgm:cxn modelId="{68D1FDAD-FEBF-4ED9-9E9A-FC72A72A8BEC}" srcId="{D6A49853-1199-4F7D-AF4A-BC9D3A908D7E}" destId="{5BD19880-5DFD-4F53-A2D9-F5D75BAF2A8C}" srcOrd="0" destOrd="0" parTransId="{27DB3691-429F-4E6B-83AE-AF0A7B3F3850}" sibTransId="{A463D2AA-E502-43FE-AA85-6F0C6007B152}"/>
    <dgm:cxn modelId="{D91C0432-2C29-424F-961D-E375F4E9A547}" type="presOf" srcId="{D6A49853-1199-4F7D-AF4A-BC9D3A908D7E}" destId="{16A38E09-ED36-477B-BAA9-81F312EB4626}" srcOrd="0" destOrd="0" presId="urn:microsoft.com/office/officeart/2005/8/layout/vList5"/>
    <dgm:cxn modelId="{235EEC42-D6AF-4292-9B81-F604D0708A86}" srcId="{2F88C1DC-FFCB-40B8-98D9-D60F810E7A25}" destId="{F635F2CF-5737-4B9B-BDEC-4CC2FD682933}" srcOrd="0" destOrd="0" parTransId="{FA7F0785-D1C6-4A40-915F-44C3F18780F3}" sibTransId="{D6B6B99F-052C-4737-8422-264740038E3A}"/>
    <dgm:cxn modelId="{EAF14628-ABA4-453E-A098-706B7BB90C59}" srcId="{2F88C1DC-FFCB-40B8-98D9-D60F810E7A25}" destId="{D6A49853-1199-4F7D-AF4A-BC9D3A908D7E}" srcOrd="1" destOrd="0" parTransId="{F1F417C7-77CE-47E1-8EC2-3D58DF11DE72}" sibTransId="{6992D213-BC54-4D40-90C9-62058E45C6E0}"/>
    <dgm:cxn modelId="{574631E5-7737-42DC-AAE2-4D51A400CD94}" type="presOf" srcId="{646CD3F0-715D-4C42-A85C-678752DB7AB7}" destId="{BFDCB2F7-1E13-4202-826C-BB196D76476D}" srcOrd="0" destOrd="0" presId="urn:microsoft.com/office/officeart/2005/8/layout/vList5"/>
    <dgm:cxn modelId="{F5D09E81-50F2-4824-98D0-47455D7C4178}" type="presParOf" srcId="{EA679D70-388F-4B6C-BD55-9C9FE157AD79}" destId="{3DE9EC4B-AC41-4283-879E-600A5C15E201}" srcOrd="0" destOrd="0" presId="urn:microsoft.com/office/officeart/2005/8/layout/vList5"/>
    <dgm:cxn modelId="{D8EBDB64-152C-4013-9BFD-4280F15BE5F3}" type="presParOf" srcId="{3DE9EC4B-AC41-4283-879E-600A5C15E201}" destId="{51D860BF-F3F3-4AD5-9826-E3313CE89E61}" srcOrd="0" destOrd="0" presId="urn:microsoft.com/office/officeart/2005/8/layout/vList5"/>
    <dgm:cxn modelId="{ACBFBE5D-C198-40B4-BD80-F389653F9CAC}" type="presParOf" srcId="{3DE9EC4B-AC41-4283-879E-600A5C15E201}" destId="{BFDCB2F7-1E13-4202-826C-BB196D76476D}" srcOrd="1" destOrd="0" presId="urn:microsoft.com/office/officeart/2005/8/layout/vList5"/>
    <dgm:cxn modelId="{5B67D2CF-ECA9-401D-A4E5-CAB72FCE47F1}" type="presParOf" srcId="{EA679D70-388F-4B6C-BD55-9C9FE157AD79}" destId="{C43ADA85-C17A-44DD-9923-FF8292FEA0A0}" srcOrd="1" destOrd="0" presId="urn:microsoft.com/office/officeart/2005/8/layout/vList5"/>
    <dgm:cxn modelId="{FB82FBE6-321B-44DD-973E-686E70F44CC6}" type="presParOf" srcId="{EA679D70-388F-4B6C-BD55-9C9FE157AD79}" destId="{87E6FC20-2B85-4198-9BD2-8AA099F74ED8}" srcOrd="2" destOrd="0" presId="urn:microsoft.com/office/officeart/2005/8/layout/vList5"/>
    <dgm:cxn modelId="{F77BAC0C-2392-4012-B3CB-497A6959857F}" type="presParOf" srcId="{87E6FC20-2B85-4198-9BD2-8AA099F74ED8}" destId="{16A38E09-ED36-477B-BAA9-81F312EB4626}" srcOrd="0" destOrd="0" presId="urn:microsoft.com/office/officeart/2005/8/layout/vList5"/>
    <dgm:cxn modelId="{D8762E09-63B2-4A7C-A9EE-1262D1EA8948}" type="presParOf" srcId="{87E6FC20-2B85-4198-9BD2-8AA099F74ED8}" destId="{A7B8909A-544F-481E-BFB0-340C2B3E5E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D89094-43A3-419C-9C41-B0E9A38442E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952C83-E0EC-4E19-88BB-99035EA4E484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b="1" i="1" dirty="0" smtClean="0">
              <a:solidFill>
                <a:srgbClr val="663300"/>
              </a:solidFill>
            </a:rPr>
            <a:t>Образовательные</a:t>
          </a:r>
          <a:endParaRPr lang="ru-RU" b="1" dirty="0">
            <a:solidFill>
              <a:srgbClr val="663300"/>
            </a:solidFill>
          </a:endParaRPr>
        </a:p>
      </dgm:t>
    </dgm:pt>
    <dgm:pt modelId="{CAF59814-996B-4A8A-91A9-E95DAF5676E0}" type="parTrans" cxnId="{6A9547EC-EFAA-4C45-A7AB-9E65F6103428}">
      <dgm:prSet/>
      <dgm:spPr/>
      <dgm:t>
        <a:bodyPr/>
        <a:lstStyle/>
        <a:p>
          <a:endParaRPr lang="ru-RU"/>
        </a:p>
      </dgm:t>
    </dgm:pt>
    <dgm:pt modelId="{54570C6B-2CAC-41D6-9008-789D2934D552}" type="sibTrans" cxnId="{6A9547EC-EFAA-4C45-A7AB-9E65F6103428}">
      <dgm:prSet/>
      <dgm:spPr/>
      <dgm:t>
        <a:bodyPr/>
        <a:lstStyle/>
        <a:p>
          <a:endParaRPr lang="ru-RU"/>
        </a:p>
      </dgm:t>
    </dgm:pt>
    <dgm:pt modelId="{1587A391-A08A-4044-AFAC-DE37DB62ED73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ru-RU" sz="1300" dirty="0" smtClean="0"/>
            <a:t> </a:t>
          </a:r>
          <a:r>
            <a:rPr lang="ru-RU" sz="2000" dirty="0" smtClean="0"/>
            <a:t>воспитания культуры здоровья дошкольников, личностно-ориентированного воспитания и обучения.</a:t>
          </a:r>
          <a:endParaRPr lang="ru-RU" sz="2000" dirty="0"/>
        </a:p>
      </dgm:t>
    </dgm:pt>
    <dgm:pt modelId="{B5EEE1EC-25C5-438A-9A31-445B17EAD329}" type="parTrans" cxnId="{66B61155-25CC-459B-9CEC-0A5975FB9837}">
      <dgm:prSet/>
      <dgm:spPr/>
      <dgm:t>
        <a:bodyPr/>
        <a:lstStyle/>
        <a:p>
          <a:endParaRPr lang="ru-RU"/>
        </a:p>
      </dgm:t>
    </dgm:pt>
    <dgm:pt modelId="{1D500BE2-2373-481C-9472-A99886E6D7A8}" type="sibTrans" cxnId="{66B61155-25CC-459B-9CEC-0A5975FB9837}">
      <dgm:prSet/>
      <dgm:spPr/>
      <dgm:t>
        <a:bodyPr/>
        <a:lstStyle/>
        <a:p>
          <a:endParaRPr lang="ru-RU"/>
        </a:p>
      </dgm:t>
    </dgm:pt>
    <dgm:pt modelId="{53D3598D-615B-4218-B7F5-C3A4EFB1C51C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b="1" i="1" dirty="0" smtClean="0">
              <a:solidFill>
                <a:srgbClr val="663300"/>
              </a:solidFill>
            </a:rPr>
            <a:t>Обучения здоровому образу жизни</a:t>
          </a:r>
          <a:r>
            <a:rPr lang="ru-RU" b="1" dirty="0" smtClean="0">
              <a:solidFill>
                <a:srgbClr val="663300"/>
              </a:solidFill>
            </a:rPr>
            <a:t> </a:t>
          </a:r>
          <a:endParaRPr lang="ru-RU" b="1" dirty="0">
            <a:solidFill>
              <a:srgbClr val="663300"/>
            </a:solidFill>
          </a:endParaRPr>
        </a:p>
      </dgm:t>
    </dgm:pt>
    <dgm:pt modelId="{8A742250-A2B8-4956-AD7E-B586BD1F1AE0}" type="parTrans" cxnId="{2D9DBF8D-EA07-49C4-B956-BF791F817804}">
      <dgm:prSet/>
      <dgm:spPr/>
      <dgm:t>
        <a:bodyPr/>
        <a:lstStyle/>
        <a:p>
          <a:endParaRPr lang="ru-RU"/>
        </a:p>
      </dgm:t>
    </dgm:pt>
    <dgm:pt modelId="{D89FDEAE-24E5-419D-92A4-06F33DBE26F7}" type="sibTrans" cxnId="{2D9DBF8D-EA07-49C4-B956-BF791F817804}">
      <dgm:prSet/>
      <dgm:spPr/>
      <dgm:t>
        <a:bodyPr/>
        <a:lstStyle/>
        <a:p>
          <a:endParaRPr lang="ru-RU"/>
        </a:p>
      </dgm:t>
    </dgm:pt>
    <dgm:pt modelId="{354DB4A8-958D-462B-929E-4875842283AF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ru-RU" sz="2000" dirty="0" smtClean="0"/>
            <a:t>технологии использования физкультурных занятий, коммуникативные игры, система занятий из серии «Уроки футбола», проблемно-игровые (</a:t>
          </a:r>
          <a:r>
            <a:rPr lang="ru-RU" sz="2000" dirty="0" err="1" smtClean="0"/>
            <a:t>игротренинги</a:t>
          </a:r>
          <a:r>
            <a:rPr lang="ru-RU" sz="2000" dirty="0" smtClean="0"/>
            <a:t>, </a:t>
          </a:r>
          <a:r>
            <a:rPr lang="ru-RU" sz="2000" dirty="0" err="1" smtClean="0"/>
            <a:t>игротерапия</a:t>
          </a:r>
          <a:r>
            <a:rPr lang="ru-RU" sz="2000" dirty="0" smtClean="0"/>
            <a:t>), </a:t>
          </a:r>
          <a:r>
            <a:rPr lang="ru-RU" sz="2000" dirty="0" err="1" smtClean="0"/>
            <a:t>самомассаж</a:t>
          </a:r>
          <a:r>
            <a:rPr lang="ru-RU" sz="2000" dirty="0" smtClean="0"/>
            <a:t>); коррекционные (</a:t>
          </a:r>
          <a:r>
            <a:rPr lang="ru-RU" sz="2000" dirty="0" err="1" smtClean="0"/>
            <a:t>арт-терапия</a:t>
          </a:r>
          <a:r>
            <a:rPr lang="ru-RU" sz="2000" dirty="0" smtClean="0"/>
            <a:t>, технология музыкального воздействия, </a:t>
          </a:r>
          <a:r>
            <a:rPr lang="ru-RU" sz="2000" dirty="0" err="1" smtClean="0"/>
            <a:t>сказкотерапия</a:t>
          </a:r>
          <a:r>
            <a:rPr lang="ru-RU" sz="2000" dirty="0" smtClean="0"/>
            <a:t>,  </a:t>
          </a:r>
          <a:r>
            <a:rPr lang="ru-RU" sz="2000" dirty="0" err="1" smtClean="0"/>
            <a:t>психогимнастики</a:t>
          </a:r>
          <a:r>
            <a:rPr lang="ru-RU" sz="2000" dirty="0" smtClean="0"/>
            <a:t> и др.) </a:t>
          </a:r>
          <a:endParaRPr lang="ru-RU" sz="1300" dirty="0"/>
        </a:p>
      </dgm:t>
    </dgm:pt>
    <dgm:pt modelId="{4D080615-D5A5-48D8-A5F9-9ED7746F2528}" type="parTrans" cxnId="{A064D51E-32D7-4D54-84EE-F23E08EA3376}">
      <dgm:prSet/>
      <dgm:spPr/>
      <dgm:t>
        <a:bodyPr/>
        <a:lstStyle/>
        <a:p>
          <a:endParaRPr lang="ru-RU"/>
        </a:p>
      </dgm:t>
    </dgm:pt>
    <dgm:pt modelId="{2A18EE6D-F79B-4947-A108-87C3CCD24F69}" type="sibTrans" cxnId="{A064D51E-32D7-4D54-84EE-F23E08EA3376}">
      <dgm:prSet/>
      <dgm:spPr/>
      <dgm:t>
        <a:bodyPr/>
        <a:lstStyle/>
        <a:p>
          <a:endParaRPr lang="ru-RU"/>
        </a:p>
      </dgm:t>
    </dgm:pt>
    <dgm:pt modelId="{AD2813FC-C589-4FDA-9541-F2F0EE5EAF81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b="1" i="1" dirty="0" smtClean="0">
              <a:solidFill>
                <a:srgbClr val="663300"/>
              </a:solidFill>
            </a:rPr>
            <a:t>Педагогическую технологию активной сенсорно-развивающей среды</a:t>
          </a:r>
          <a:endParaRPr lang="ru-RU" b="1" dirty="0">
            <a:solidFill>
              <a:srgbClr val="663300"/>
            </a:solidFill>
          </a:endParaRPr>
        </a:p>
      </dgm:t>
    </dgm:pt>
    <dgm:pt modelId="{987A0AE0-785A-422E-8431-AFF133A58A9E}" type="parTrans" cxnId="{CD1AF664-6DFD-47B0-A303-928A6BD352D6}">
      <dgm:prSet/>
      <dgm:spPr/>
      <dgm:t>
        <a:bodyPr/>
        <a:lstStyle/>
        <a:p>
          <a:endParaRPr lang="ru-RU"/>
        </a:p>
      </dgm:t>
    </dgm:pt>
    <dgm:pt modelId="{E1CA83B0-2C25-44B8-A063-BE997FFEF0FC}" type="sibTrans" cxnId="{CD1AF664-6DFD-47B0-A303-928A6BD352D6}">
      <dgm:prSet/>
      <dgm:spPr/>
      <dgm:t>
        <a:bodyPr/>
        <a:lstStyle/>
        <a:p>
          <a:endParaRPr lang="ru-RU"/>
        </a:p>
      </dgm:t>
    </dgm:pt>
    <dgm:pt modelId="{DB4AD137-4E78-4873-862A-BD3451F4EA21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ru-RU" sz="2000" dirty="0" smtClean="0"/>
            <a:t>под которой понимается си</a:t>
          </a:r>
          <a:r>
            <a:rPr lang="ru-RU" sz="2000" b="1" dirty="0" smtClean="0"/>
            <a:t>с</a:t>
          </a:r>
          <a:r>
            <a:rPr lang="ru-RU" sz="2000" dirty="0" smtClean="0"/>
            <a:t>темная совокупность и порядок функционирования всех личностных инструментальных и методологических средств, используемых для достижения педагогических целей. </a:t>
          </a:r>
          <a:endParaRPr lang="ru-RU" sz="2000" dirty="0"/>
        </a:p>
      </dgm:t>
    </dgm:pt>
    <dgm:pt modelId="{16418B8A-688D-431A-A552-AEAC4623B663}" type="parTrans" cxnId="{88B1BE09-8BF4-44B0-91DB-FCF2A4A40F46}">
      <dgm:prSet/>
      <dgm:spPr/>
      <dgm:t>
        <a:bodyPr/>
        <a:lstStyle/>
        <a:p>
          <a:endParaRPr lang="ru-RU"/>
        </a:p>
      </dgm:t>
    </dgm:pt>
    <dgm:pt modelId="{A9828AD2-024C-474C-8826-985A9801AF0B}" type="sibTrans" cxnId="{88B1BE09-8BF4-44B0-91DB-FCF2A4A40F46}">
      <dgm:prSet/>
      <dgm:spPr/>
      <dgm:t>
        <a:bodyPr/>
        <a:lstStyle/>
        <a:p>
          <a:endParaRPr lang="ru-RU"/>
        </a:p>
      </dgm:t>
    </dgm:pt>
    <dgm:pt modelId="{3101C0A6-019F-40C1-BDF5-0AA638FF9CAC}" type="pres">
      <dgm:prSet presAssocID="{BED89094-43A3-419C-9C41-B0E9A38442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9902D7-BCAC-4E3A-91B2-EEFA5DBC8846}" type="pres">
      <dgm:prSet presAssocID="{1E952C83-E0EC-4E19-88BB-99035EA4E484}" presName="linNode" presStyleCnt="0"/>
      <dgm:spPr/>
    </dgm:pt>
    <dgm:pt modelId="{6B15E0B3-BE78-426E-B4A7-A97C6411BD5D}" type="pres">
      <dgm:prSet presAssocID="{1E952C83-E0EC-4E19-88BB-99035EA4E48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98649-9B05-4317-B0E0-7BE7532842D1}" type="pres">
      <dgm:prSet presAssocID="{1E952C83-E0EC-4E19-88BB-99035EA4E48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18B57-E767-425C-835A-3ECC7AFF01DB}" type="pres">
      <dgm:prSet presAssocID="{54570C6B-2CAC-41D6-9008-789D2934D552}" presName="sp" presStyleCnt="0"/>
      <dgm:spPr/>
    </dgm:pt>
    <dgm:pt modelId="{F0697CC8-CA6B-4B3A-84E1-34ED0594BDA2}" type="pres">
      <dgm:prSet presAssocID="{53D3598D-615B-4218-B7F5-C3A4EFB1C51C}" presName="linNode" presStyleCnt="0"/>
      <dgm:spPr/>
    </dgm:pt>
    <dgm:pt modelId="{CA961313-A52D-4269-A605-A9D72835FB3E}" type="pres">
      <dgm:prSet presAssocID="{53D3598D-615B-4218-B7F5-C3A4EFB1C51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E7382-B83C-49F6-B12F-2B4FCA65580E}" type="pres">
      <dgm:prSet presAssocID="{53D3598D-615B-4218-B7F5-C3A4EFB1C51C}" presName="descendantText" presStyleLbl="alignAccFollowNode1" presStyleIdx="1" presStyleCnt="3" custScaleY="217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FF88F-3057-4FE2-9294-CF6D71AEBCF7}" type="pres">
      <dgm:prSet presAssocID="{D89FDEAE-24E5-419D-92A4-06F33DBE26F7}" presName="sp" presStyleCnt="0"/>
      <dgm:spPr/>
    </dgm:pt>
    <dgm:pt modelId="{DA4DBD47-AF67-46B1-A640-182A13AD2E2B}" type="pres">
      <dgm:prSet presAssocID="{AD2813FC-C589-4FDA-9541-F2F0EE5EAF81}" presName="linNode" presStyleCnt="0"/>
      <dgm:spPr/>
    </dgm:pt>
    <dgm:pt modelId="{B3C1EB1A-E576-4830-8FDE-A186CA673E74}" type="pres">
      <dgm:prSet presAssocID="{AD2813FC-C589-4FDA-9541-F2F0EE5EAF8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BFD8D-1519-4951-8FB4-49995E0410BC}" type="pres">
      <dgm:prSet presAssocID="{AD2813FC-C589-4FDA-9541-F2F0EE5EAF81}" presName="descendantText" presStyleLbl="alignAccFollowNode1" presStyleIdx="2" presStyleCnt="3" custScaleY="133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64D51E-32D7-4D54-84EE-F23E08EA3376}" srcId="{53D3598D-615B-4218-B7F5-C3A4EFB1C51C}" destId="{354DB4A8-958D-462B-929E-4875842283AF}" srcOrd="0" destOrd="0" parTransId="{4D080615-D5A5-48D8-A5F9-9ED7746F2528}" sibTransId="{2A18EE6D-F79B-4947-A108-87C3CCD24F69}"/>
    <dgm:cxn modelId="{88B1BE09-8BF4-44B0-91DB-FCF2A4A40F46}" srcId="{AD2813FC-C589-4FDA-9541-F2F0EE5EAF81}" destId="{DB4AD137-4E78-4873-862A-BD3451F4EA21}" srcOrd="0" destOrd="0" parTransId="{16418B8A-688D-431A-A552-AEAC4623B663}" sibTransId="{A9828AD2-024C-474C-8826-985A9801AF0B}"/>
    <dgm:cxn modelId="{96DBFB80-B006-421A-B8A3-4F155CA8EE62}" type="presOf" srcId="{AD2813FC-C589-4FDA-9541-F2F0EE5EAF81}" destId="{B3C1EB1A-E576-4830-8FDE-A186CA673E74}" srcOrd="0" destOrd="0" presId="urn:microsoft.com/office/officeart/2005/8/layout/vList5"/>
    <dgm:cxn modelId="{B269147D-8D49-48E3-8C51-5C03BE49F5AB}" type="presOf" srcId="{1587A391-A08A-4044-AFAC-DE37DB62ED73}" destId="{AEA98649-9B05-4317-B0E0-7BE7532842D1}" srcOrd="0" destOrd="0" presId="urn:microsoft.com/office/officeart/2005/8/layout/vList5"/>
    <dgm:cxn modelId="{6A9547EC-EFAA-4C45-A7AB-9E65F6103428}" srcId="{BED89094-43A3-419C-9C41-B0E9A38442E3}" destId="{1E952C83-E0EC-4E19-88BB-99035EA4E484}" srcOrd="0" destOrd="0" parTransId="{CAF59814-996B-4A8A-91A9-E95DAF5676E0}" sibTransId="{54570C6B-2CAC-41D6-9008-789D2934D552}"/>
    <dgm:cxn modelId="{E9281FFE-F3FE-44E6-BC70-9031F053C181}" type="presOf" srcId="{DB4AD137-4E78-4873-862A-BD3451F4EA21}" destId="{E63BFD8D-1519-4951-8FB4-49995E0410BC}" srcOrd="0" destOrd="0" presId="urn:microsoft.com/office/officeart/2005/8/layout/vList5"/>
    <dgm:cxn modelId="{CD1AF664-6DFD-47B0-A303-928A6BD352D6}" srcId="{BED89094-43A3-419C-9C41-B0E9A38442E3}" destId="{AD2813FC-C589-4FDA-9541-F2F0EE5EAF81}" srcOrd="2" destOrd="0" parTransId="{987A0AE0-785A-422E-8431-AFF133A58A9E}" sibTransId="{E1CA83B0-2C25-44B8-A063-BE997FFEF0FC}"/>
    <dgm:cxn modelId="{2D9DBF8D-EA07-49C4-B956-BF791F817804}" srcId="{BED89094-43A3-419C-9C41-B0E9A38442E3}" destId="{53D3598D-615B-4218-B7F5-C3A4EFB1C51C}" srcOrd="1" destOrd="0" parTransId="{8A742250-A2B8-4956-AD7E-B586BD1F1AE0}" sibTransId="{D89FDEAE-24E5-419D-92A4-06F33DBE26F7}"/>
    <dgm:cxn modelId="{19AA64C2-20A3-4DF3-8ACE-6181F3571D81}" type="presOf" srcId="{BED89094-43A3-419C-9C41-B0E9A38442E3}" destId="{3101C0A6-019F-40C1-BDF5-0AA638FF9CAC}" srcOrd="0" destOrd="0" presId="urn:microsoft.com/office/officeart/2005/8/layout/vList5"/>
    <dgm:cxn modelId="{E2A6B3F9-72A0-469B-9AF8-2FF47C517690}" type="presOf" srcId="{1E952C83-E0EC-4E19-88BB-99035EA4E484}" destId="{6B15E0B3-BE78-426E-B4A7-A97C6411BD5D}" srcOrd="0" destOrd="0" presId="urn:microsoft.com/office/officeart/2005/8/layout/vList5"/>
    <dgm:cxn modelId="{90E19E59-0A1C-4A77-B8AC-D497BB596CF3}" type="presOf" srcId="{53D3598D-615B-4218-B7F5-C3A4EFB1C51C}" destId="{CA961313-A52D-4269-A605-A9D72835FB3E}" srcOrd="0" destOrd="0" presId="urn:microsoft.com/office/officeart/2005/8/layout/vList5"/>
    <dgm:cxn modelId="{0B713204-76FB-456A-825F-FAA9CEC2C953}" type="presOf" srcId="{354DB4A8-958D-462B-929E-4875842283AF}" destId="{DDAE7382-B83C-49F6-B12F-2B4FCA65580E}" srcOrd="0" destOrd="0" presId="urn:microsoft.com/office/officeart/2005/8/layout/vList5"/>
    <dgm:cxn modelId="{66B61155-25CC-459B-9CEC-0A5975FB9837}" srcId="{1E952C83-E0EC-4E19-88BB-99035EA4E484}" destId="{1587A391-A08A-4044-AFAC-DE37DB62ED73}" srcOrd="0" destOrd="0" parTransId="{B5EEE1EC-25C5-438A-9A31-445B17EAD329}" sibTransId="{1D500BE2-2373-481C-9472-A99886E6D7A8}"/>
    <dgm:cxn modelId="{D8C13653-1524-4C1F-9D22-94EC38205DB6}" type="presParOf" srcId="{3101C0A6-019F-40C1-BDF5-0AA638FF9CAC}" destId="{E39902D7-BCAC-4E3A-91B2-EEFA5DBC8846}" srcOrd="0" destOrd="0" presId="urn:microsoft.com/office/officeart/2005/8/layout/vList5"/>
    <dgm:cxn modelId="{F3BDD41D-D2CC-453E-B8BA-03DFA166C398}" type="presParOf" srcId="{E39902D7-BCAC-4E3A-91B2-EEFA5DBC8846}" destId="{6B15E0B3-BE78-426E-B4A7-A97C6411BD5D}" srcOrd="0" destOrd="0" presId="urn:microsoft.com/office/officeart/2005/8/layout/vList5"/>
    <dgm:cxn modelId="{325E3EDC-9A48-4761-ACAE-29441DBA6A65}" type="presParOf" srcId="{E39902D7-BCAC-4E3A-91B2-EEFA5DBC8846}" destId="{AEA98649-9B05-4317-B0E0-7BE7532842D1}" srcOrd="1" destOrd="0" presId="urn:microsoft.com/office/officeart/2005/8/layout/vList5"/>
    <dgm:cxn modelId="{2F0847FF-B908-4D3A-B41E-ACD6D3D7B315}" type="presParOf" srcId="{3101C0A6-019F-40C1-BDF5-0AA638FF9CAC}" destId="{57618B57-E767-425C-835A-3ECC7AFF01DB}" srcOrd="1" destOrd="0" presId="urn:microsoft.com/office/officeart/2005/8/layout/vList5"/>
    <dgm:cxn modelId="{BF445F65-5F96-4C6C-993E-899A7FB4CCED}" type="presParOf" srcId="{3101C0A6-019F-40C1-BDF5-0AA638FF9CAC}" destId="{F0697CC8-CA6B-4B3A-84E1-34ED0594BDA2}" srcOrd="2" destOrd="0" presId="urn:microsoft.com/office/officeart/2005/8/layout/vList5"/>
    <dgm:cxn modelId="{A67B62C8-6068-4267-AB66-9031936F855A}" type="presParOf" srcId="{F0697CC8-CA6B-4B3A-84E1-34ED0594BDA2}" destId="{CA961313-A52D-4269-A605-A9D72835FB3E}" srcOrd="0" destOrd="0" presId="urn:microsoft.com/office/officeart/2005/8/layout/vList5"/>
    <dgm:cxn modelId="{7C40160E-ECA1-4B02-BB5C-CC69E32A0FF3}" type="presParOf" srcId="{F0697CC8-CA6B-4B3A-84E1-34ED0594BDA2}" destId="{DDAE7382-B83C-49F6-B12F-2B4FCA65580E}" srcOrd="1" destOrd="0" presId="urn:microsoft.com/office/officeart/2005/8/layout/vList5"/>
    <dgm:cxn modelId="{9B3B82F0-A7AF-40AE-9EBE-B384D8348584}" type="presParOf" srcId="{3101C0A6-019F-40C1-BDF5-0AA638FF9CAC}" destId="{696FF88F-3057-4FE2-9294-CF6D71AEBCF7}" srcOrd="3" destOrd="0" presId="urn:microsoft.com/office/officeart/2005/8/layout/vList5"/>
    <dgm:cxn modelId="{FD100366-5566-455C-B1A7-9D515223D86A}" type="presParOf" srcId="{3101C0A6-019F-40C1-BDF5-0AA638FF9CAC}" destId="{DA4DBD47-AF67-46B1-A640-182A13AD2E2B}" srcOrd="4" destOrd="0" presId="urn:microsoft.com/office/officeart/2005/8/layout/vList5"/>
    <dgm:cxn modelId="{7EAB7EF8-AD22-48A1-B255-10213284F4B6}" type="presParOf" srcId="{DA4DBD47-AF67-46B1-A640-182A13AD2E2B}" destId="{B3C1EB1A-E576-4830-8FDE-A186CA673E74}" srcOrd="0" destOrd="0" presId="urn:microsoft.com/office/officeart/2005/8/layout/vList5"/>
    <dgm:cxn modelId="{B86043E8-742D-4F0B-9989-D6E4C205353D}" type="presParOf" srcId="{DA4DBD47-AF67-46B1-A640-182A13AD2E2B}" destId="{E63BFD8D-1519-4951-8FB4-49995E0410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04E346-4430-43E4-BE6D-F8680D39DBB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2E1B17-C3F8-4BCD-96D8-21A758A5463A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b="1" i="1" dirty="0" smtClean="0">
              <a:solidFill>
                <a:srgbClr val="663300"/>
              </a:solidFill>
            </a:rPr>
            <a:t>Игровые </a:t>
          </a:r>
          <a:endParaRPr lang="ru-RU" b="1" i="1" dirty="0">
            <a:solidFill>
              <a:srgbClr val="663300"/>
            </a:solidFill>
          </a:endParaRPr>
        </a:p>
      </dgm:t>
    </dgm:pt>
    <dgm:pt modelId="{E6285922-DC74-49EE-BFAF-BC98C66858BE}" type="parTrans" cxnId="{6A9C56FC-42C2-4E52-896A-F6FBC655D028}">
      <dgm:prSet/>
      <dgm:spPr/>
      <dgm:t>
        <a:bodyPr/>
        <a:lstStyle/>
        <a:p>
          <a:endParaRPr lang="ru-RU"/>
        </a:p>
      </dgm:t>
    </dgm:pt>
    <dgm:pt modelId="{5E94C4CF-943F-42DC-BFB4-618228C3242B}" type="sibTrans" cxnId="{6A9C56FC-42C2-4E52-896A-F6FBC655D028}">
      <dgm:prSet/>
      <dgm:spPr/>
      <dgm:t>
        <a:bodyPr/>
        <a:lstStyle/>
        <a:p>
          <a:endParaRPr lang="ru-RU"/>
        </a:p>
      </dgm:t>
    </dgm:pt>
    <dgm:pt modelId="{2AFBD7C2-AB05-4CBB-94E4-36375AAA313C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ru-RU" dirty="0" smtClean="0"/>
            <a:t> детские занятия, участие в групповой деятельности (игры, народные танцы, драматизации, разного рода развлечения);</a:t>
          </a:r>
          <a:endParaRPr lang="ru-RU" dirty="0"/>
        </a:p>
      </dgm:t>
    </dgm:pt>
    <dgm:pt modelId="{3D874A81-4835-4D2C-A703-D76A0B0E3111}" type="parTrans" cxnId="{78A0B4E5-ADBC-4C6C-A0A6-B597D72AA4CE}">
      <dgm:prSet/>
      <dgm:spPr/>
      <dgm:t>
        <a:bodyPr/>
        <a:lstStyle/>
        <a:p>
          <a:endParaRPr lang="ru-RU"/>
        </a:p>
      </dgm:t>
    </dgm:pt>
    <dgm:pt modelId="{D928CCB2-9343-4A7F-AF0C-2EBBFDF8BCE8}" type="sibTrans" cxnId="{78A0B4E5-ADBC-4C6C-A0A6-B597D72AA4CE}">
      <dgm:prSet/>
      <dgm:spPr/>
      <dgm:t>
        <a:bodyPr/>
        <a:lstStyle/>
        <a:p>
          <a:endParaRPr lang="ru-RU"/>
        </a:p>
      </dgm:t>
    </dgm:pt>
    <dgm:pt modelId="{24D58D10-BD63-4ED1-BCF5-FC7E6E9033B1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b="1" i="1" dirty="0" smtClean="0">
              <a:solidFill>
                <a:srgbClr val="663300"/>
              </a:solidFill>
            </a:rPr>
            <a:t>Экскурсионные</a:t>
          </a:r>
          <a:r>
            <a:rPr lang="ru-RU" dirty="0" smtClean="0">
              <a:solidFill>
                <a:srgbClr val="663300"/>
              </a:solidFill>
            </a:rPr>
            <a:t> </a:t>
          </a:r>
          <a:endParaRPr lang="ru-RU" dirty="0">
            <a:solidFill>
              <a:srgbClr val="663300"/>
            </a:solidFill>
          </a:endParaRPr>
        </a:p>
      </dgm:t>
    </dgm:pt>
    <dgm:pt modelId="{79BC6748-E70E-42EF-A075-3843BE7B10A5}" type="parTrans" cxnId="{FB20E88B-32D8-42BF-AF6E-AE370B282FAA}">
      <dgm:prSet/>
      <dgm:spPr/>
      <dgm:t>
        <a:bodyPr/>
        <a:lstStyle/>
        <a:p>
          <a:endParaRPr lang="ru-RU"/>
        </a:p>
      </dgm:t>
    </dgm:pt>
    <dgm:pt modelId="{6B2EE31F-2C13-4AF5-B7E1-8326B21F1B62}" type="sibTrans" cxnId="{FB20E88B-32D8-42BF-AF6E-AE370B282FAA}">
      <dgm:prSet/>
      <dgm:spPr/>
      <dgm:t>
        <a:bodyPr/>
        <a:lstStyle/>
        <a:p>
          <a:endParaRPr lang="ru-RU"/>
        </a:p>
      </dgm:t>
    </dgm:pt>
    <dgm:pt modelId="{DAA0B801-03F3-487D-8B06-69D5629FC299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ru-RU" dirty="0" smtClean="0"/>
            <a:t>направленные на изучение проблем, связанных с окружающей природой и общественной жизнью;</a:t>
          </a:r>
          <a:endParaRPr lang="ru-RU" dirty="0"/>
        </a:p>
      </dgm:t>
    </dgm:pt>
    <dgm:pt modelId="{C4F927CC-1E82-4BF7-8C9C-BCC15081907C}" type="parTrans" cxnId="{92C9197D-CEDE-4792-B56B-A0C77F11BC78}">
      <dgm:prSet/>
      <dgm:spPr/>
      <dgm:t>
        <a:bodyPr/>
        <a:lstStyle/>
        <a:p>
          <a:endParaRPr lang="ru-RU"/>
        </a:p>
      </dgm:t>
    </dgm:pt>
    <dgm:pt modelId="{CD6CCCA2-BC68-47B7-A881-D71B80A44EFB}" type="sibTrans" cxnId="{92C9197D-CEDE-4792-B56B-A0C77F11BC78}">
      <dgm:prSet/>
      <dgm:spPr/>
      <dgm:t>
        <a:bodyPr/>
        <a:lstStyle/>
        <a:p>
          <a:endParaRPr lang="ru-RU"/>
        </a:p>
      </dgm:t>
    </dgm:pt>
    <dgm:pt modelId="{44EB194A-60EA-4FFD-9AD4-38C752F201A9}" type="pres">
      <dgm:prSet presAssocID="{3004E346-4430-43E4-BE6D-F8680D39DB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34EEF0-933E-4B6B-8369-9767345604F0}" type="pres">
      <dgm:prSet presAssocID="{4C2E1B17-C3F8-4BCD-96D8-21A758A5463A}" presName="linNode" presStyleCnt="0"/>
      <dgm:spPr/>
    </dgm:pt>
    <dgm:pt modelId="{9D8CEF64-422E-49A2-B329-3C7C32D80AAC}" type="pres">
      <dgm:prSet presAssocID="{4C2E1B17-C3F8-4BCD-96D8-21A758A5463A}" presName="parentText" presStyleLbl="node1" presStyleIdx="0" presStyleCnt="2" custScaleX="90278" custScaleY="46910" custLinFactNeighborX="-1171" custLinFactNeighborY="-92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E3673-55C2-4096-836B-FAE6185522FB}" type="pres">
      <dgm:prSet presAssocID="{4C2E1B17-C3F8-4BCD-96D8-21A758A5463A}" presName="descendantText" presStyleLbl="alignAccFollowNode1" presStyleIdx="0" presStyleCnt="2" custLinFactNeighborX="17013" custLinFactNeighborY="-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2832B-5A77-40AC-93CA-8A437475AF2A}" type="pres">
      <dgm:prSet presAssocID="{5E94C4CF-943F-42DC-BFB4-618228C3242B}" presName="sp" presStyleCnt="0"/>
      <dgm:spPr/>
    </dgm:pt>
    <dgm:pt modelId="{A70BEBAC-E2FB-4C2C-8997-8F91984B69DE}" type="pres">
      <dgm:prSet presAssocID="{24D58D10-BD63-4ED1-BCF5-FC7E6E9033B1}" presName="linNode" presStyleCnt="0"/>
      <dgm:spPr/>
    </dgm:pt>
    <dgm:pt modelId="{18CDC516-54AE-4A0B-969F-90BD4DF8EBA6}" type="pres">
      <dgm:prSet presAssocID="{24D58D10-BD63-4ED1-BCF5-FC7E6E9033B1}" presName="parentText" presStyleLbl="node1" presStyleIdx="1" presStyleCnt="2" custScaleX="84721" custScaleY="48532" custLinFactNeighborX="196" custLinFactNeighborY="-17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45E47-2C6E-473A-88DF-82F59CABBB40}" type="pres">
      <dgm:prSet presAssocID="{24D58D10-BD63-4ED1-BCF5-FC7E6E9033B1}" presName="descendantText" presStyleLbl="alignAccFollowNode1" presStyleIdx="1" presStyleCnt="2" custLinFactNeighborX="12849" custLinFactNeighborY="-4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4C4AA2-A221-4981-BD4B-51F84F4B133A}" type="presOf" srcId="{3004E346-4430-43E4-BE6D-F8680D39DBB7}" destId="{44EB194A-60EA-4FFD-9AD4-38C752F201A9}" srcOrd="0" destOrd="0" presId="urn:microsoft.com/office/officeart/2005/8/layout/vList5"/>
    <dgm:cxn modelId="{31683FCB-F35B-465F-9E01-4906712EE7A9}" type="presOf" srcId="{24D58D10-BD63-4ED1-BCF5-FC7E6E9033B1}" destId="{18CDC516-54AE-4A0B-969F-90BD4DF8EBA6}" srcOrd="0" destOrd="0" presId="urn:microsoft.com/office/officeart/2005/8/layout/vList5"/>
    <dgm:cxn modelId="{CB060A65-4899-4FF7-B383-D393D49B9D46}" type="presOf" srcId="{4C2E1B17-C3F8-4BCD-96D8-21A758A5463A}" destId="{9D8CEF64-422E-49A2-B329-3C7C32D80AAC}" srcOrd="0" destOrd="0" presId="urn:microsoft.com/office/officeart/2005/8/layout/vList5"/>
    <dgm:cxn modelId="{FB20E88B-32D8-42BF-AF6E-AE370B282FAA}" srcId="{3004E346-4430-43E4-BE6D-F8680D39DBB7}" destId="{24D58D10-BD63-4ED1-BCF5-FC7E6E9033B1}" srcOrd="1" destOrd="0" parTransId="{79BC6748-E70E-42EF-A075-3843BE7B10A5}" sibTransId="{6B2EE31F-2C13-4AF5-B7E1-8326B21F1B62}"/>
    <dgm:cxn modelId="{6A9C56FC-42C2-4E52-896A-F6FBC655D028}" srcId="{3004E346-4430-43E4-BE6D-F8680D39DBB7}" destId="{4C2E1B17-C3F8-4BCD-96D8-21A758A5463A}" srcOrd="0" destOrd="0" parTransId="{E6285922-DC74-49EE-BFAF-BC98C66858BE}" sibTransId="{5E94C4CF-943F-42DC-BFB4-618228C3242B}"/>
    <dgm:cxn modelId="{92C9197D-CEDE-4792-B56B-A0C77F11BC78}" srcId="{24D58D10-BD63-4ED1-BCF5-FC7E6E9033B1}" destId="{DAA0B801-03F3-487D-8B06-69D5629FC299}" srcOrd="0" destOrd="0" parTransId="{C4F927CC-1E82-4BF7-8C9C-BCC15081907C}" sibTransId="{CD6CCCA2-BC68-47B7-A881-D71B80A44EFB}"/>
    <dgm:cxn modelId="{91086AC7-88DF-4575-AE60-B33712454532}" type="presOf" srcId="{DAA0B801-03F3-487D-8B06-69D5629FC299}" destId="{49745E47-2C6E-473A-88DF-82F59CABBB40}" srcOrd="0" destOrd="0" presId="urn:microsoft.com/office/officeart/2005/8/layout/vList5"/>
    <dgm:cxn modelId="{40DD6C8E-A8E2-454D-B347-FF19BAD822AD}" type="presOf" srcId="{2AFBD7C2-AB05-4CBB-94E4-36375AAA313C}" destId="{641E3673-55C2-4096-836B-FAE6185522FB}" srcOrd="0" destOrd="0" presId="urn:microsoft.com/office/officeart/2005/8/layout/vList5"/>
    <dgm:cxn modelId="{78A0B4E5-ADBC-4C6C-A0A6-B597D72AA4CE}" srcId="{4C2E1B17-C3F8-4BCD-96D8-21A758A5463A}" destId="{2AFBD7C2-AB05-4CBB-94E4-36375AAA313C}" srcOrd="0" destOrd="0" parTransId="{3D874A81-4835-4D2C-A703-D76A0B0E3111}" sibTransId="{D928CCB2-9343-4A7F-AF0C-2EBBFDF8BCE8}"/>
    <dgm:cxn modelId="{76E64E82-8D3E-421B-9572-7B47151AC50D}" type="presParOf" srcId="{44EB194A-60EA-4FFD-9AD4-38C752F201A9}" destId="{5C34EEF0-933E-4B6B-8369-9767345604F0}" srcOrd="0" destOrd="0" presId="urn:microsoft.com/office/officeart/2005/8/layout/vList5"/>
    <dgm:cxn modelId="{061466B6-EC8C-4482-8B58-EB4F1D196227}" type="presParOf" srcId="{5C34EEF0-933E-4B6B-8369-9767345604F0}" destId="{9D8CEF64-422E-49A2-B329-3C7C32D80AAC}" srcOrd="0" destOrd="0" presId="urn:microsoft.com/office/officeart/2005/8/layout/vList5"/>
    <dgm:cxn modelId="{34EDC58F-DBB8-4380-8A36-AC8BF5D0C716}" type="presParOf" srcId="{5C34EEF0-933E-4B6B-8369-9767345604F0}" destId="{641E3673-55C2-4096-836B-FAE6185522FB}" srcOrd="1" destOrd="0" presId="urn:microsoft.com/office/officeart/2005/8/layout/vList5"/>
    <dgm:cxn modelId="{EA0EB9A3-849B-419F-A6CE-1F8DD52C36A4}" type="presParOf" srcId="{44EB194A-60EA-4FFD-9AD4-38C752F201A9}" destId="{8AC2832B-5A77-40AC-93CA-8A437475AF2A}" srcOrd="1" destOrd="0" presId="urn:microsoft.com/office/officeart/2005/8/layout/vList5"/>
    <dgm:cxn modelId="{44EA08B2-26D6-408F-B7F4-3B8A740AD885}" type="presParOf" srcId="{44EB194A-60EA-4FFD-9AD4-38C752F201A9}" destId="{A70BEBAC-E2FB-4C2C-8997-8F91984B69DE}" srcOrd="2" destOrd="0" presId="urn:microsoft.com/office/officeart/2005/8/layout/vList5"/>
    <dgm:cxn modelId="{9510A89B-A0D8-45A5-8504-BB4E6D6C32D7}" type="presParOf" srcId="{A70BEBAC-E2FB-4C2C-8997-8F91984B69DE}" destId="{18CDC516-54AE-4A0B-969F-90BD4DF8EBA6}" srcOrd="0" destOrd="0" presId="urn:microsoft.com/office/officeart/2005/8/layout/vList5"/>
    <dgm:cxn modelId="{3D70FC09-B48B-4129-A887-CA779FA23778}" type="presParOf" srcId="{A70BEBAC-E2FB-4C2C-8997-8F91984B69DE}" destId="{49745E47-2C6E-473A-88DF-82F59CABBB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FB2DFE-BEF6-44F1-8E36-024D06110D6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E2AB51-2126-4461-B336-5435D1C2EAD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b="1" i="1" dirty="0" smtClean="0">
              <a:solidFill>
                <a:srgbClr val="663300"/>
              </a:solidFill>
            </a:rPr>
            <a:t>Повествовательные </a:t>
          </a:r>
          <a:endParaRPr lang="ru-RU" b="1" i="1" dirty="0">
            <a:solidFill>
              <a:srgbClr val="663300"/>
            </a:solidFill>
          </a:endParaRPr>
        </a:p>
      </dgm:t>
    </dgm:pt>
    <dgm:pt modelId="{9943A1AD-EEF1-49CD-A1D4-7860D1457699}" type="parTrans" cxnId="{A046E605-2028-48E9-9182-764569342A6D}">
      <dgm:prSet/>
      <dgm:spPr/>
      <dgm:t>
        <a:bodyPr/>
        <a:lstStyle/>
        <a:p>
          <a:endParaRPr lang="ru-RU"/>
        </a:p>
      </dgm:t>
    </dgm:pt>
    <dgm:pt modelId="{1D71F730-53C6-4005-95D4-A710439907A1}" type="sibTrans" cxnId="{A046E605-2028-48E9-9182-764569342A6D}">
      <dgm:prSet/>
      <dgm:spPr/>
      <dgm:t>
        <a:bodyPr/>
        <a:lstStyle/>
        <a:p>
          <a:endParaRPr lang="ru-RU"/>
        </a:p>
      </dgm:t>
    </dgm:pt>
    <dgm:pt modelId="{CFAAE4F0-2B7C-49E3-BAAD-9495FA80826A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ru-RU" dirty="0" smtClean="0"/>
            <a:t>при разработке которых дети учатся передавать свои впечатления и чувства в устной, письменной, вокальной (песня), художественной (картина), музыкальной (игра на рояле) формах.</a:t>
          </a:r>
          <a:endParaRPr lang="ru-RU" dirty="0"/>
        </a:p>
      </dgm:t>
    </dgm:pt>
    <dgm:pt modelId="{41694A85-4666-4822-818B-889738804399}" type="parTrans" cxnId="{D639083B-7E17-4321-87B0-774986297487}">
      <dgm:prSet/>
      <dgm:spPr/>
      <dgm:t>
        <a:bodyPr/>
        <a:lstStyle/>
        <a:p>
          <a:endParaRPr lang="ru-RU"/>
        </a:p>
      </dgm:t>
    </dgm:pt>
    <dgm:pt modelId="{3E1CCF33-E274-462B-AB11-F8A2195ECD5D}" type="sibTrans" cxnId="{D639083B-7E17-4321-87B0-774986297487}">
      <dgm:prSet/>
      <dgm:spPr/>
      <dgm:t>
        <a:bodyPr/>
        <a:lstStyle/>
        <a:p>
          <a:endParaRPr lang="ru-RU"/>
        </a:p>
      </dgm:t>
    </dgm:pt>
    <dgm:pt modelId="{327EADFB-3D72-4DE6-A4CB-D37654913E0D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b="1" i="1" dirty="0" smtClean="0">
              <a:solidFill>
                <a:srgbClr val="663300"/>
              </a:solidFill>
            </a:rPr>
            <a:t>Конструктивные </a:t>
          </a:r>
          <a:endParaRPr lang="ru-RU" b="1" i="1" dirty="0">
            <a:solidFill>
              <a:srgbClr val="663300"/>
            </a:solidFill>
          </a:endParaRPr>
        </a:p>
      </dgm:t>
    </dgm:pt>
    <dgm:pt modelId="{F618759C-D2AF-4C35-A11C-82A2ECB4E83D}" type="parTrans" cxnId="{518EACAC-49F0-46BF-B0B2-51D82D38E471}">
      <dgm:prSet/>
      <dgm:spPr/>
      <dgm:t>
        <a:bodyPr/>
        <a:lstStyle/>
        <a:p>
          <a:endParaRPr lang="ru-RU"/>
        </a:p>
      </dgm:t>
    </dgm:pt>
    <dgm:pt modelId="{4668CCE3-401C-4F7E-921A-5E7A1FA8370F}" type="sibTrans" cxnId="{518EACAC-49F0-46BF-B0B2-51D82D38E471}">
      <dgm:prSet/>
      <dgm:spPr/>
      <dgm:t>
        <a:bodyPr/>
        <a:lstStyle/>
        <a:p>
          <a:endParaRPr lang="ru-RU"/>
        </a:p>
      </dgm:t>
    </dgm:pt>
    <dgm:pt modelId="{030649F6-E0F6-41FA-925F-86962DFED32F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ru-RU" dirty="0" smtClean="0"/>
            <a:t>нацеленные на создание конкретного полезного продукта: сколачивание скворечника, устройство клумб.</a:t>
          </a:r>
          <a:endParaRPr lang="ru-RU" dirty="0"/>
        </a:p>
      </dgm:t>
    </dgm:pt>
    <dgm:pt modelId="{77055EF5-6D0C-4A2E-B76F-7D30BE6FBDAD}" type="parTrans" cxnId="{9F998311-F9B5-4953-A83F-908F3F8F7505}">
      <dgm:prSet/>
      <dgm:spPr/>
      <dgm:t>
        <a:bodyPr/>
        <a:lstStyle/>
        <a:p>
          <a:endParaRPr lang="ru-RU"/>
        </a:p>
      </dgm:t>
    </dgm:pt>
    <dgm:pt modelId="{1A8FF3F9-A80D-4173-88B0-810FB06FBE7A}" type="sibTrans" cxnId="{9F998311-F9B5-4953-A83F-908F3F8F7505}">
      <dgm:prSet/>
      <dgm:spPr/>
      <dgm:t>
        <a:bodyPr/>
        <a:lstStyle/>
        <a:p>
          <a:endParaRPr lang="ru-RU"/>
        </a:p>
      </dgm:t>
    </dgm:pt>
    <dgm:pt modelId="{32776A65-4F02-4A5C-9E44-73FC0381EBBB}" type="pres">
      <dgm:prSet presAssocID="{93FB2DFE-BEF6-44F1-8E36-024D06110D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A63E87-A872-457B-8114-EBB0BE2FA903}" type="pres">
      <dgm:prSet presAssocID="{DCE2AB51-2126-4461-B336-5435D1C2EADE}" presName="linNode" presStyleCnt="0"/>
      <dgm:spPr/>
    </dgm:pt>
    <dgm:pt modelId="{2BBDB51F-0F93-4982-9B7E-BEA1CFF5DA94}" type="pres">
      <dgm:prSet presAssocID="{DCE2AB51-2126-4461-B336-5435D1C2EADE}" presName="parentText" presStyleLbl="node1" presStyleIdx="0" presStyleCnt="2" custScaleX="95140" custScaleY="477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E411C-257D-4B60-A587-380A9788E623}" type="pres">
      <dgm:prSet presAssocID="{DCE2AB51-2126-4461-B336-5435D1C2EAD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595D5-7341-4491-95CD-166299B27A38}" type="pres">
      <dgm:prSet presAssocID="{1D71F730-53C6-4005-95D4-A710439907A1}" presName="sp" presStyleCnt="0"/>
      <dgm:spPr/>
    </dgm:pt>
    <dgm:pt modelId="{7CF1CDDD-7D65-4E99-AEA4-78C9B82D34E9}" type="pres">
      <dgm:prSet presAssocID="{327EADFB-3D72-4DE6-A4CB-D37654913E0D}" presName="linNode" presStyleCnt="0"/>
      <dgm:spPr/>
    </dgm:pt>
    <dgm:pt modelId="{F43A594F-5FA2-4617-803A-2ADD97355D23}" type="pres">
      <dgm:prSet presAssocID="{327EADFB-3D72-4DE6-A4CB-D37654913E0D}" presName="parentText" presStyleLbl="node1" presStyleIdx="1" presStyleCnt="2" custScaleX="94966" custScaleY="439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6324A-7F8F-4F1F-803D-0079981FDD2B}" type="pres">
      <dgm:prSet presAssocID="{327EADFB-3D72-4DE6-A4CB-D37654913E0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7F6334-9E7B-4689-9791-3E79882A6137}" type="presOf" srcId="{CFAAE4F0-2B7C-49E3-BAAD-9495FA80826A}" destId="{D2EE411C-257D-4B60-A587-380A9788E623}" srcOrd="0" destOrd="0" presId="urn:microsoft.com/office/officeart/2005/8/layout/vList5"/>
    <dgm:cxn modelId="{D639083B-7E17-4321-87B0-774986297487}" srcId="{DCE2AB51-2126-4461-B336-5435D1C2EADE}" destId="{CFAAE4F0-2B7C-49E3-BAAD-9495FA80826A}" srcOrd="0" destOrd="0" parTransId="{41694A85-4666-4822-818B-889738804399}" sibTransId="{3E1CCF33-E274-462B-AB11-F8A2195ECD5D}"/>
    <dgm:cxn modelId="{18DC8174-9D7E-4BD6-A11F-792A0D424654}" type="presOf" srcId="{93FB2DFE-BEF6-44F1-8E36-024D06110D69}" destId="{32776A65-4F02-4A5C-9E44-73FC0381EBBB}" srcOrd="0" destOrd="0" presId="urn:microsoft.com/office/officeart/2005/8/layout/vList5"/>
    <dgm:cxn modelId="{48D1F196-4516-450D-80A2-F4017FC202BE}" type="presOf" srcId="{030649F6-E0F6-41FA-925F-86962DFED32F}" destId="{03D6324A-7F8F-4F1F-803D-0079981FDD2B}" srcOrd="0" destOrd="0" presId="urn:microsoft.com/office/officeart/2005/8/layout/vList5"/>
    <dgm:cxn modelId="{82840817-2417-4200-A348-FAEE3C019137}" type="presOf" srcId="{DCE2AB51-2126-4461-B336-5435D1C2EADE}" destId="{2BBDB51F-0F93-4982-9B7E-BEA1CFF5DA94}" srcOrd="0" destOrd="0" presId="urn:microsoft.com/office/officeart/2005/8/layout/vList5"/>
    <dgm:cxn modelId="{9F998311-F9B5-4953-A83F-908F3F8F7505}" srcId="{327EADFB-3D72-4DE6-A4CB-D37654913E0D}" destId="{030649F6-E0F6-41FA-925F-86962DFED32F}" srcOrd="0" destOrd="0" parTransId="{77055EF5-6D0C-4A2E-B76F-7D30BE6FBDAD}" sibTransId="{1A8FF3F9-A80D-4173-88B0-810FB06FBE7A}"/>
    <dgm:cxn modelId="{A046E605-2028-48E9-9182-764569342A6D}" srcId="{93FB2DFE-BEF6-44F1-8E36-024D06110D69}" destId="{DCE2AB51-2126-4461-B336-5435D1C2EADE}" srcOrd="0" destOrd="0" parTransId="{9943A1AD-EEF1-49CD-A1D4-7860D1457699}" sibTransId="{1D71F730-53C6-4005-95D4-A710439907A1}"/>
    <dgm:cxn modelId="{518EACAC-49F0-46BF-B0B2-51D82D38E471}" srcId="{93FB2DFE-BEF6-44F1-8E36-024D06110D69}" destId="{327EADFB-3D72-4DE6-A4CB-D37654913E0D}" srcOrd="1" destOrd="0" parTransId="{F618759C-D2AF-4C35-A11C-82A2ECB4E83D}" sibTransId="{4668CCE3-401C-4F7E-921A-5E7A1FA8370F}"/>
    <dgm:cxn modelId="{14A95AD8-C8E9-4006-A3B4-7AD9BD8251AC}" type="presOf" srcId="{327EADFB-3D72-4DE6-A4CB-D37654913E0D}" destId="{F43A594F-5FA2-4617-803A-2ADD97355D23}" srcOrd="0" destOrd="0" presId="urn:microsoft.com/office/officeart/2005/8/layout/vList5"/>
    <dgm:cxn modelId="{07240DA3-E2BB-4FBC-8BDC-6A11AE66D686}" type="presParOf" srcId="{32776A65-4F02-4A5C-9E44-73FC0381EBBB}" destId="{87A63E87-A872-457B-8114-EBB0BE2FA903}" srcOrd="0" destOrd="0" presId="urn:microsoft.com/office/officeart/2005/8/layout/vList5"/>
    <dgm:cxn modelId="{A58E35F4-B47D-420E-88AB-1279748B8805}" type="presParOf" srcId="{87A63E87-A872-457B-8114-EBB0BE2FA903}" destId="{2BBDB51F-0F93-4982-9B7E-BEA1CFF5DA94}" srcOrd="0" destOrd="0" presId="urn:microsoft.com/office/officeart/2005/8/layout/vList5"/>
    <dgm:cxn modelId="{A86D8FD4-DCAC-4BF2-A5D5-AF95D738FCF1}" type="presParOf" srcId="{87A63E87-A872-457B-8114-EBB0BE2FA903}" destId="{D2EE411C-257D-4B60-A587-380A9788E623}" srcOrd="1" destOrd="0" presId="urn:microsoft.com/office/officeart/2005/8/layout/vList5"/>
    <dgm:cxn modelId="{D3FB62A8-7D26-479C-9885-EBE9A801BCA7}" type="presParOf" srcId="{32776A65-4F02-4A5C-9E44-73FC0381EBBB}" destId="{2A4595D5-7341-4491-95CD-166299B27A38}" srcOrd="1" destOrd="0" presId="urn:microsoft.com/office/officeart/2005/8/layout/vList5"/>
    <dgm:cxn modelId="{C01BE35E-5D91-4F80-8976-598B42D5D6D9}" type="presParOf" srcId="{32776A65-4F02-4A5C-9E44-73FC0381EBBB}" destId="{7CF1CDDD-7D65-4E99-AEA4-78C9B82D34E9}" srcOrd="2" destOrd="0" presId="urn:microsoft.com/office/officeart/2005/8/layout/vList5"/>
    <dgm:cxn modelId="{9854CA05-7049-47ED-B409-3E9BD8F3749D}" type="presParOf" srcId="{7CF1CDDD-7D65-4E99-AEA4-78C9B82D34E9}" destId="{F43A594F-5FA2-4617-803A-2ADD97355D23}" srcOrd="0" destOrd="0" presId="urn:microsoft.com/office/officeart/2005/8/layout/vList5"/>
    <dgm:cxn modelId="{8F92A18A-090B-4560-9452-7114BD1BC2E9}" type="presParOf" srcId="{7CF1CDDD-7D65-4E99-AEA4-78C9B82D34E9}" destId="{03D6324A-7F8F-4F1F-803D-0079981FDD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0009EB-B590-4997-B33C-51B2830E67E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4FAF98-9C6F-47CC-8B68-1487AC11115B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b="1" i="1" dirty="0" smtClean="0">
              <a:solidFill>
                <a:srgbClr val="663300"/>
              </a:solidFill>
            </a:rPr>
            <a:t>По доминирующему методу</a:t>
          </a:r>
          <a:endParaRPr lang="ru-RU" b="1" dirty="0">
            <a:solidFill>
              <a:srgbClr val="663300"/>
            </a:solidFill>
          </a:endParaRPr>
        </a:p>
      </dgm:t>
    </dgm:pt>
    <dgm:pt modelId="{E6ED6B93-444D-4D29-9402-DC1F31AC3E3D}" type="parTrans" cxnId="{A934EDC4-B205-4BA3-817A-1A212678945C}">
      <dgm:prSet/>
      <dgm:spPr/>
      <dgm:t>
        <a:bodyPr/>
        <a:lstStyle/>
        <a:p>
          <a:endParaRPr lang="ru-RU"/>
        </a:p>
      </dgm:t>
    </dgm:pt>
    <dgm:pt modelId="{F1111199-7D52-4DB5-9B72-5D9108817A98}" type="sibTrans" cxnId="{A934EDC4-B205-4BA3-817A-1A212678945C}">
      <dgm:prSet/>
      <dgm:spPr/>
      <dgm:t>
        <a:bodyPr/>
        <a:lstStyle/>
        <a:p>
          <a:endParaRPr lang="ru-RU"/>
        </a:p>
      </dgm:t>
    </dgm:pt>
    <dgm:pt modelId="{A1764319-D994-4FCF-8F1D-A959B76B5AFC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ru-RU" sz="1800" dirty="0" smtClean="0"/>
            <a:t>исследовательские, </a:t>
          </a:r>
          <a:endParaRPr lang="ru-RU" sz="1800" dirty="0"/>
        </a:p>
      </dgm:t>
    </dgm:pt>
    <dgm:pt modelId="{7E121F23-210B-4294-8820-B830C4558788}" type="parTrans" cxnId="{F3E9E7B2-A46A-46FC-A632-065D9B4D4849}">
      <dgm:prSet/>
      <dgm:spPr/>
      <dgm:t>
        <a:bodyPr/>
        <a:lstStyle/>
        <a:p>
          <a:endParaRPr lang="ru-RU"/>
        </a:p>
      </dgm:t>
    </dgm:pt>
    <dgm:pt modelId="{BE327722-381E-4D32-9F75-D802C6DE8C7B}" type="sibTrans" cxnId="{F3E9E7B2-A46A-46FC-A632-065D9B4D4849}">
      <dgm:prSet/>
      <dgm:spPr/>
      <dgm:t>
        <a:bodyPr/>
        <a:lstStyle/>
        <a:p>
          <a:endParaRPr lang="ru-RU"/>
        </a:p>
      </dgm:t>
    </dgm:pt>
    <dgm:pt modelId="{D6522971-9F78-40E9-9ED6-720F868CCB56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b="1" i="1" dirty="0" smtClean="0">
              <a:solidFill>
                <a:srgbClr val="663300"/>
              </a:solidFill>
            </a:rPr>
            <a:t>По характеру содержания</a:t>
          </a:r>
          <a:endParaRPr lang="ru-RU" b="1" dirty="0">
            <a:solidFill>
              <a:srgbClr val="663300"/>
            </a:solidFill>
          </a:endParaRPr>
        </a:p>
      </dgm:t>
    </dgm:pt>
    <dgm:pt modelId="{BE798DD6-8EEE-4F57-8122-C49F51D95856}" type="parTrans" cxnId="{0BAC928B-1F51-4548-9592-CF2FB8F7C94B}">
      <dgm:prSet/>
      <dgm:spPr/>
      <dgm:t>
        <a:bodyPr/>
        <a:lstStyle/>
        <a:p>
          <a:endParaRPr lang="ru-RU"/>
        </a:p>
      </dgm:t>
    </dgm:pt>
    <dgm:pt modelId="{F66B3C48-A786-498D-874D-D115B855AA78}" type="sibTrans" cxnId="{0BAC928B-1F51-4548-9592-CF2FB8F7C94B}">
      <dgm:prSet/>
      <dgm:spPr/>
      <dgm:t>
        <a:bodyPr/>
        <a:lstStyle/>
        <a:p>
          <a:endParaRPr lang="ru-RU"/>
        </a:p>
      </dgm:t>
    </dgm:pt>
    <dgm:pt modelId="{C9F8428D-0A76-41C2-BE9A-2480A105DB50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ru-RU" sz="1800" dirty="0" smtClean="0"/>
            <a:t>включают ребенка и его семью, </a:t>
          </a:r>
          <a:endParaRPr lang="ru-RU" sz="1800" dirty="0"/>
        </a:p>
      </dgm:t>
    </dgm:pt>
    <dgm:pt modelId="{3376E88B-C7D3-41C8-9802-C8E1C2820EBE}" type="parTrans" cxnId="{00A7453E-B133-428B-A466-9849A7C64CE4}">
      <dgm:prSet/>
      <dgm:spPr/>
      <dgm:t>
        <a:bodyPr/>
        <a:lstStyle/>
        <a:p>
          <a:endParaRPr lang="ru-RU"/>
        </a:p>
      </dgm:t>
    </dgm:pt>
    <dgm:pt modelId="{BFE79812-8547-4345-8DFD-F0834FB31BCB}" type="sibTrans" cxnId="{00A7453E-B133-428B-A466-9849A7C64CE4}">
      <dgm:prSet/>
      <dgm:spPr/>
      <dgm:t>
        <a:bodyPr/>
        <a:lstStyle/>
        <a:p>
          <a:endParaRPr lang="ru-RU"/>
        </a:p>
      </dgm:t>
    </dgm:pt>
    <dgm:pt modelId="{DA5C9B32-271E-4A75-896B-327AE3A7220A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b="1" i="1" dirty="0" smtClean="0">
              <a:solidFill>
                <a:srgbClr val="663300"/>
              </a:solidFill>
            </a:rPr>
            <a:t>По характеру участия ребенка в проекте</a:t>
          </a:r>
          <a:endParaRPr lang="ru-RU" b="1" dirty="0">
            <a:solidFill>
              <a:srgbClr val="663300"/>
            </a:solidFill>
          </a:endParaRPr>
        </a:p>
      </dgm:t>
    </dgm:pt>
    <dgm:pt modelId="{AF6BE6F1-1CBC-41C6-B10A-11B19D89AA5D}" type="parTrans" cxnId="{28ACAC12-9648-496A-BA45-B5BAC5C737BD}">
      <dgm:prSet/>
      <dgm:spPr/>
      <dgm:t>
        <a:bodyPr/>
        <a:lstStyle/>
        <a:p>
          <a:endParaRPr lang="ru-RU"/>
        </a:p>
      </dgm:t>
    </dgm:pt>
    <dgm:pt modelId="{C7901131-61E0-4921-97E8-C102D0C6EC3D}" type="sibTrans" cxnId="{28ACAC12-9648-496A-BA45-B5BAC5C737BD}">
      <dgm:prSet/>
      <dgm:spPr/>
      <dgm:t>
        <a:bodyPr/>
        <a:lstStyle/>
        <a:p>
          <a:endParaRPr lang="ru-RU"/>
        </a:p>
      </dgm:t>
    </dgm:pt>
    <dgm:pt modelId="{D0F58747-6D61-439A-ADDA-412FA0E4AC9F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ru-RU" sz="1800" dirty="0" smtClean="0"/>
            <a:t>заказчик, </a:t>
          </a:r>
          <a:endParaRPr lang="ru-RU" sz="1800" dirty="0"/>
        </a:p>
      </dgm:t>
    </dgm:pt>
    <dgm:pt modelId="{41CB1D0C-70A6-4533-B621-2A2D55FE7513}" type="parTrans" cxnId="{94B6D6DF-082C-4B52-8835-7CD1B2B11C02}">
      <dgm:prSet/>
      <dgm:spPr/>
      <dgm:t>
        <a:bodyPr/>
        <a:lstStyle/>
        <a:p>
          <a:endParaRPr lang="ru-RU"/>
        </a:p>
      </dgm:t>
    </dgm:pt>
    <dgm:pt modelId="{D454BA5A-F955-4678-BA32-A81E2EEC9067}" type="sibTrans" cxnId="{94B6D6DF-082C-4B52-8835-7CD1B2B11C02}">
      <dgm:prSet/>
      <dgm:spPr/>
      <dgm:t>
        <a:bodyPr/>
        <a:lstStyle/>
        <a:p>
          <a:endParaRPr lang="ru-RU"/>
        </a:p>
      </dgm:t>
    </dgm:pt>
    <dgm:pt modelId="{D260D670-F20B-4622-BD0B-F5E15E768B3A}">
      <dgm:prSet phldrT="[Текст]" custT="1"/>
      <dgm:spPr/>
      <dgm:t>
        <a:bodyPr/>
        <a:lstStyle/>
        <a:p>
          <a:pPr algn="just"/>
          <a:r>
            <a:rPr lang="ru-RU" sz="1800" dirty="0" smtClean="0"/>
            <a:t>информационные, </a:t>
          </a:r>
          <a:endParaRPr lang="ru-RU" sz="1800" dirty="0"/>
        </a:p>
      </dgm:t>
    </dgm:pt>
    <dgm:pt modelId="{9BC37116-3261-4BB7-ACDB-F54A96D84CC7}" type="parTrans" cxnId="{04F609AE-0B14-4305-8064-1BC470F7EC36}">
      <dgm:prSet/>
      <dgm:spPr/>
      <dgm:t>
        <a:bodyPr/>
        <a:lstStyle/>
        <a:p>
          <a:endParaRPr lang="ru-RU"/>
        </a:p>
      </dgm:t>
    </dgm:pt>
    <dgm:pt modelId="{B69D6BCB-32AC-41CF-B271-A38AD15C8C7B}" type="sibTrans" cxnId="{04F609AE-0B14-4305-8064-1BC470F7EC36}">
      <dgm:prSet/>
      <dgm:spPr/>
      <dgm:t>
        <a:bodyPr/>
        <a:lstStyle/>
        <a:p>
          <a:endParaRPr lang="ru-RU"/>
        </a:p>
      </dgm:t>
    </dgm:pt>
    <dgm:pt modelId="{76CFC93C-0B18-4B85-90BB-B76AA5B05FCA}">
      <dgm:prSet phldrT="[Текст]" custT="1"/>
      <dgm:spPr/>
      <dgm:t>
        <a:bodyPr/>
        <a:lstStyle/>
        <a:p>
          <a:pPr algn="just"/>
          <a:r>
            <a:rPr lang="ru-RU" sz="1800" dirty="0" smtClean="0"/>
            <a:t>творческие, </a:t>
          </a:r>
          <a:endParaRPr lang="ru-RU" sz="1800" dirty="0"/>
        </a:p>
      </dgm:t>
    </dgm:pt>
    <dgm:pt modelId="{0B199137-6286-4DDC-938F-00B5D16FD601}" type="parTrans" cxnId="{1333E381-4A15-41DF-A783-3C16661AB784}">
      <dgm:prSet/>
      <dgm:spPr/>
      <dgm:t>
        <a:bodyPr/>
        <a:lstStyle/>
        <a:p>
          <a:endParaRPr lang="ru-RU"/>
        </a:p>
      </dgm:t>
    </dgm:pt>
    <dgm:pt modelId="{ADAAC090-DE4D-406C-A377-7B08D320D116}" type="sibTrans" cxnId="{1333E381-4A15-41DF-A783-3C16661AB784}">
      <dgm:prSet/>
      <dgm:spPr/>
      <dgm:t>
        <a:bodyPr/>
        <a:lstStyle/>
        <a:p>
          <a:endParaRPr lang="ru-RU"/>
        </a:p>
      </dgm:t>
    </dgm:pt>
    <dgm:pt modelId="{60210AB9-E8EE-43F4-B90F-E268015E088C}">
      <dgm:prSet phldrT="[Текст]" custT="1"/>
      <dgm:spPr/>
      <dgm:t>
        <a:bodyPr/>
        <a:lstStyle/>
        <a:p>
          <a:pPr algn="just"/>
          <a:r>
            <a:rPr lang="ru-RU" sz="1800" dirty="0" smtClean="0"/>
            <a:t>игровые, </a:t>
          </a:r>
          <a:endParaRPr lang="ru-RU" sz="1800" dirty="0"/>
        </a:p>
      </dgm:t>
    </dgm:pt>
    <dgm:pt modelId="{A624D45C-EA22-4BAC-8D59-3CE9E7BFE233}" type="parTrans" cxnId="{522BB1AD-177D-4F2F-BE64-5C260A6755E2}">
      <dgm:prSet/>
      <dgm:spPr/>
      <dgm:t>
        <a:bodyPr/>
        <a:lstStyle/>
        <a:p>
          <a:endParaRPr lang="ru-RU"/>
        </a:p>
      </dgm:t>
    </dgm:pt>
    <dgm:pt modelId="{1BE81657-273B-4B58-BA56-A7D743409C03}" type="sibTrans" cxnId="{522BB1AD-177D-4F2F-BE64-5C260A6755E2}">
      <dgm:prSet/>
      <dgm:spPr/>
      <dgm:t>
        <a:bodyPr/>
        <a:lstStyle/>
        <a:p>
          <a:endParaRPr lang="ru-RU"/>
        </a:p>
      </dgm:t>
    </dgm:pt>
    <dgm:pt modelId="{82538698-7E75-47C3-B47B-5C15294E9E0E}">
      <dgm:prSet phldrT="[Текст]" custT="1"/>
      <dgm:spPr/>
      <dgm:t>
        <a:bodyPr/>
        <a:lstStyle/>
        <a:p>
          <a:pPr algn="just"/>
          <a:r>
            <a:rPr lang="ru-RU" sz="1800" dirty="0" smtClean="0"/>
            <a:t>приключенческие, </a:t>
          </a:r>
          <a:endParaRPr lang="ru-RU" sz="1800" dirty="0"/>
        </a:p>
      </dgm:t>
    </dgm:pt>
    <dgm:pt modelId="{714E9290-60BC-4F18-988E-03C584A72707}" type="parTrans" cxnId="{B72C37A7-5A77-4A33-9A6F-DC7F300C2E2D}">
      <dgm:prSet/>
      <dgm:spPr/>
      <dgm:t>
        <a:bodyPr/>
        <a:lstStyle/>
        <a:p>
          <a:endParaRPr lang="ru-RU"/>
        </a:p>
      </dgm:t>
    </dgm:pt>
    <dgm:pt modelId="{42DF46A2-54B4-4554-8864-A2F7CCF88F11}" type="sibTrans" cxnId="{B72C37A7-5A77-4A33-9A6F-DC7F300C2E2D}">
      <dgm:prSet/>
      <dgm:spPr/>
      <dgm:t>
        <a:bodyPr/>
        <a:lstStyle/>
        <a:p>
          <a:endParaRPr lang="ru-RU"/>
        </a:p>
      </dgm:t>
    </dgm:pt>
    <dgm:pt modelId="{D645797C-5FFC-4E92-91A2-E690ACB3D979}">
      <dgm:prSet phldrT="[Текст]" custT="1"/>
      <dgm:spPr/>
      <dgm:t>
        <a:bodyPr/>
        <a:lstStyle/>
        <a:p>
          <a:pPr algn="just"/>
          <a:r>
            <a:rPr lang="ru-RU" sz="1800" dirty="0" smtClean="0"/>
            <a:t>практико-ориентированные.</a:t>
          </a:r>
          <a:endParaRPr lang="ru-RU" sz="1800" dirty="0"/>
        </a:p>
      </dgm:t>
    </dgm:pt>
    <dgm:pt modelId="{B2E5B656-D63B-479E-9DCC-0FD7CA1AE756}" type="parTrans" cxnId="{050E4845-4799-4EF8-991F-E201E0EE7B3B}">
      <dgm:prSet/>
      <dgm:spPr/>
      <dgm:t>
        <a:bodyPr/>
        <a:lstStyle/>
        <a:p>
          <a:endParaRPr lang="ru-RU"/>
        </a:p>
      </dgm:t>
    </dgm:pt>
    <dgm:pt modelId="{430A7CFB-C12D-4A38-A965-06E40F1FF0F8}" type="sibTrans" cxnId="{050E4845-4799-4EF8-991F-E201E0EE7B3B}">
      <dgm:prSet/>
      <dgm:spPr/>
      <dgm:t>
        <a:bodyPr/>
        <a:lstStyle/>
        <a:p>
          <a:endParaRPr lang="ru-RU"/>
        </a:p>
      </dgm:t>
    </dgm:pt>
    <dgm:pt modelId="{B15E4803-DB96-4FC4-B79C-251719038351}">
      <dgm:prSet phldrT="[Текст]" custT="1"/>
      <dgm:spPr/>
      <dgm:t>
        <a:bodyPr/>
        <a:lstStyle/>
        <a:p>
          <a:pPr algn="just"/>
          <a:r>
            <a:rPr lang="ru-RU" sz="1800" dirty="0" smtClean="0"/>
            <a:t>ребенка и природу, </a:t>
          </a:r>
          <a:endParaRPr lang="ru-RU" sz="1800" dirty="0"/>
        </a:p>
      </dgm:t>
    </dgm:pt>
    <dgm:pt modelId="{490D278C-2A45-48B9-8086-79576DB1C11B}" type="parTrans" cxnId="{67E55C54-7D0C-470F-9FC9-82A6F777A09E}">
      <dgm:prSet/>
      <dgm:spPr/>
      <dgm:t>
        <a:bodyPr/>
        <a:lstStyle/>
        <a:p>
          <a:endParaRPr lang="ru-RU"/>
        </a:p>
      </dgm:t>
    </dgm:pt>
    <dgm:pt modelId="{36BB635D-3CE5-43F5-AE2A-17384F577C42}" type="sibTrans" cxnId="{67E55C54-7D0C-470F-9FC9-82A6F777A09E}">
      <dgm:prSet/>
      <dgm:spPr/>
      <dgm:t>
        <a:bodyPr/>
        <a:lstStyle/>
        <a:p>
          <a:endParaRPr lang="ru-RU"/>
        </a:p>
      </dgm:t>
    </dgm:pt>
    <dgm:pt modelId="{5DD03E95-32E7-4002-ADBF-DB99C69E73CC}">
      <dgm:prSet phldrT="[Текст]" custT="1"/>
      <dgm:spPr/>
      <dgm:t>
        <a:bodyPr/>
        <a:lstStyle/>
        <a:p>
          <a:pPr algn="just"/>
          <a:r>
            <a:rPr lang="ru-RU" sz="1800" dirty="0" smtClean="0"/>
            <a:t>ребенка и рукотворный мир, </a:t>
          </a:r>
          <a:endParaRPr lang="ru-RU" sz="1800" dirty="0"/>
        </a:p>
      </dgm:t>
    </dgm:pt>
    <dgm:pt modelId="{6D61528E-3558-40DF-83B2-208EBA514C26}" type="parTrans" cxnId="{1B154874-6B6D-4044-8177-075678CD8AE0}">
      <dgm:prSet/>
      <dgm:spPr/>
      <dgm:t>
        <a:bodyPr/>
        <a:lstStyle/>
        <a:p>
          <a:endParaRPr lang="ru-RU"/>
        </a:p>
      </dgm:t>
    </dgm:pt>
    <dgm:pt modelId="{94C8D02B-DCD8-450E-9CA5-61ECD9063C03}" type="sibTrans" cxnId="{1B154874-6B6D-4044-8177-075678CD8AE0}">
      <dgm:prSet/>
      <dgm:spPr/>
      <dgm:t>
        <a:bodyPr/>
        <a:lstStyle/>
        <a:p>
          <a:endParaRPr lang="ru-RU"/>
        </a:p>
      </dgm:t>
    </dgm:pt>
    <dgm:pt modelId="{931DD69A-8195-4F88-9A12-A92860B5B0BF}">
      <dgm:prSet phldrT="[Текст]" custT="1"/>
      <dgm:spPr/>
      <dgm:t>
        <a:bodyPr/>
        <a:lstStyle/>
        <a:p>
          <a:pPr algn="just"/>
          <a:r>
            <a:rPr lang="ru-RU" sz="1800" dirty="0" smtClean="0"/>
            <a:t>ребенка, общество и его культурные ценности.</a:t>
          </a:r>
          <a:endParaRPr lang="ru-RU" sz="1800" dirty="0"/>
        </a:p>
      </dgm:t>
    </dgm:pt>
    <dgm:pt modelId="{DA29B865-B4F8-4A4B-B9FA-44CB9FAFFA75}" type="parTrans" cxnId="{F6EF8F2C-B15D-412D-8B53-4A139D49E3D3}">
      <dgm:prSet/>
      <dgm:spPr/>
      <dgm:t>
        <a:bodyPr/>
        <a:lstStyle/>
        <a:p>
          <a:endParaRPr lang="ru-RU"/>
        </a:p>
      </dgm:t>
    </dgm:pt>
    <dgm:pt modelId="{B28C93B9-1F5E-4557-93FC-D873AC4186B0}" type="sibTrans" cxnId="{F6EF8F2C-B15D-412D-8B53-4A139D49E3D3}">
      <dgm:prSet/>
      <dgm:spPr/>
      <dgm:t>
        <a:bodyPr/>
        <a:lstStyle/>
        <a:p>
          <a:endParaRPr lang="ru-RU"/>
        </a:p>
      </dgm:t>
    </dgm:pt>
    <dgm:pt modelId="{D17B6C81-EC9E-4CB2-9C91-DE1F99B47ABA}">
      <dgm:prSet phldrT="[Текст]" custT="1"/>
      <dgm:spPr/>
      <dgm:t>
        <a:bodyPr/>
        <a:lstStyle/>
        <a:p>
          <a:pPr algn="just"/>
          <a:r>
            <a:rPr lang="ru-RU" sz="1800" dirty="0" smtClean="0"/>
            <a:t>эксперт, </a:t>
          </a:r>
          <a:endParaRPr lang="ru-RU" sz="1800" dirty="0"/>
        </a:p>
      </dgm:t>
    </dgm:pt>
    <dgm:pt modelId="{124C245F-FC09-4CF0-B117-9FEAD2A5ADDC}" type="parTrans" cxnId="{C5B79EA3-0934-4E19-AB24-FF69DAD36175}">
      <dgm:prSet/>
      <dgm:spPr/>
      <dgm:t>
        <a:bodyPr/>
        <a:lstStyle/>
        <a:p>
          <a:endParaRPr lang="ru-RU"/>
        </a:p>
      </dgm:t>
    </dgm:pt>
    <dgm:pt modelId="{06C4FCBA-DA05-4A43-8312-C8D20325CE89}" type="sibTrans" cxnId="{C5B79EA3-0934-4E19-AB24-FF69DAD36175}">
      <dgm:prSet/>
      <dgm:spPr/>
      <dgm:t>
        <a:bodyPr/>
        <a:lstStyle/>
        <a:p>
          <a:endParaRPr lang="ru-RU"/>
        </a:p>
      </dgm:t>
    </dgm:pt>
    <dgm:pt modelId="{12BBFF53-3939-44AF-9E86-7E9F1D32686C}">
      <dgm:prSet phldrT="[Текст]" custT="1"/>
      <dgm:spPr/>
      <dgm:t>
        <a:bodyPr/>
        <a:lstStyle/>
        <a:p>
          <a:pPr algn="just"/>
          <a:r>
            <a:rPr lang="ru-RU" sz="1800" dirty="0" smtClean="0"/>
            <a:t>исполнитель,</a:t>
          </a:r>
          <a:endParaRPr lang="ru-RU" sz="1800" dirty="0"/>
        </a:p>
      </dgm:t>
    </dgm:pt>
    <dgm:pt modelId="{488822C0-2CCE-41D9-B6A5-630E50B48A34}" type="parTrans" cxnId="{67FBF26F-6CA5-4ED1-8564-BA7EE996573D}">
      <dgm:prSet/>
      <dgm:spPr/>
      <dgm:t>
        <a:bodyPr/>
        <a:lstStyle/>
        <a:p>
          <a:endParaRPr lang="ru-RU"/>
        </a:p>
      </dgm:t>
    </dgm:pt>
    <dgm:pt modelId="{166ED8CB-1B11-403C-BF61-E12C7CD6457C}" type="sibTrans" cxnId="{67FBF26F-6CA5-4ED1-8564-BA7EE996573D}">
      <dgm:prSet/>
      <dgm:spPr/>
      <dgm:t>
        <a:bodyPr/>
        <a:lstStyle/>
        <a:p>
          <a:endParaRPr lang="ru-RU"/>
        </a:p>
      </dgm:t>
    </dgm:pt>
    <dgm:pt modelId="{C91DEBC7-9C29-4820-83A5-47E2FA66C2AF}">
      <dgm:prSet phldrT="[Текст]" custT="1"/>
      <dgm:spPr/>
      <dgm:t>
        <a:bodyPr/>
        <a:lstStyle/>
        <a:p>
          <a:pPr algn="just"/>
          <a:r>
            <a:rPr lang="ru-RU" sz="1800" dirty="0" smtClean="0"/>
            <a:t> участник от зарождения идеи до получения результата.</a:t>
          </a:r>
          <a:endParaRPr lang="ru-RU" sz="1800" dirty="0"/>
        </a:p>
      </dgm:t>
    </dgm:pt>
    <dgm:pt modelId="{F58C8CF4-447F-4F74-84DA-37581405877D}" type="parTrans" cxnId="{6F9FCF83-870D-48CF-8527-BF8719C55196}">
      <dgm:prSet/>
      <dgm:spPr/>
      <dgm:t>
        <a:bodyPr/>
        <a:lstStyle/>
        <a:p>
          <a:endParaRPr lang="ru-RU"/>
        </a:p>
      </dgm:t>
    </dgm:pt>
    <dgm:pt modelId="{70FF3DD3-5DD9-4C41-ABE6-A4EEDE5276B9}" type="sibTrans" cxnId="{6F9FCF83-870D-48CF-8527-BF8719C55196}">
      <dgm:prSet/>
      <dgm:spPr/>
      <dgm:t>
        <a:bodyPr/>
        <a:lstStyle/>
        <a:p>
          <a:endParaRPr lang="ru-RU"/>
        </a:p>
      </dgm:t>
    </dgm:pt>
    <dgm:pt modelId="{11B84AA2-6974-4820-A56D-41A2AF47B445}" type="pres">
      <dgm:prSet presAssocID="{F60009EB-B590-4997-B33C-51B2830E67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1F49DE-A8B4-4C1B-A6A6-180C8E3C8AB3}" type="pres">
      <dgm:prSet presAssocID="{0F4FAF98-9C6F-47CC-8B68-1487AC11115B}" presName="linNode" presStyleCnt="0"/>
      <dgm:spPr/>
    </dgm:pt>
    <dgm:pt modelId="{8DFE7430-F85C-4397-B2D6-1E43D5115AC8}" type="pres">
      <dgm:prSet presAssocID="{0F4FAF98-9C6F-47CC-8B68-1487AC11115B}" presName="parentText" presStyleLbl="node1" presStyleIdx="0" presStyleCnt="3" custScaleY="136409" custLinFactNeighborX="-1248" custLinFactNeighborY="-436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E8772-6A7C-4F08-8B87-015F8A8956BF}" type="pres">
      <dgm:prSet presAssocID="{0F4FAF98-9C6F-47CC-8B68-1487AC11115B}" presName="descendantText" presStyleLbl="alignAccFollowNode1" presStyleIdx="0" presStyleCnt="3" custScaleY="179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34733-5DA7-4B94-AC11-CD32B868899E}" type="pres">
      <dgm:prSet presAssocID="{F1111199-7D52-4DB5-9B72-5D9108817A98}" presName="sp" presStyleCnt="0"/>
      <dgm:spPr/>
    </dgm:pt>
    <dgm:pt modelId="{72F30CD3-CC93-485C-BFE7-8EA9F71C9056}" type="pres">
      <dgm:prSet presAssocID="{D6522971-9F78-40E9-9ED6-720F868CCB56}" presName="linNode" presStyleCnt="0"/>
      <dgm:spPr/>
    </dgm:pt>
    <dgm:pt modelId="{32636CD0-A04C-4B05-BD1A-A0E2018CEF90}" type="pres">
      <dgm:prSet presAssocID="{D6522971-9F78-40E9-9ED6-720F868CCB5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FFCD7-C450-4E84-A12A-240780AEC7A5}" type="pres">
      <dgm:prSet presAssocID="{D6522971-9F78-40E9-9ED6-720F868CCB56}" presName="descendantText" presStyleLbl="alignAccFollowNode1" presStyleIdx="1" presStyleCnt="3" custScaleY="146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207C4-6A58-4301-A155-254BC44BF495}" type="pres">
      <dgm:prSet presAssocID="{F66B3C48-A786-498D-874D-D115B855AA78}" presName="sp" presStyleCnt="0"/>
      <dgm:spPr/>
    </dgm:pt>
    <dgm:pt modelId="{5BCF1E55-0495-4267-9B6E-A1C23059527F}" type="pres">
      <dgm:prSet presAssocID="{DA5C9B32-271E-4A75-896B-327AE3A7220A}" presName="linNode" presStyleCnt="0"/>
      <dgm:spPr/>
    </dgm:pt>
    <dgm:pt modelId="{1747FDA4-FE54-4223-931E-854D475BD2DB}" type="pres">
      <dgm:prSet presAssocID="{DA5C9B32-271E-4A75-896B-327AE3A7220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FC2F1-A231-4B96-8DBD-C63B5B009083}" type="pres">
      <dgm:prSet presAssocID="{DA5C9B32-271E-4A75-896B-327AE3A7220A}" presName="descendantText" presStyleLbl="alignAccFollowNode1" presStyleIdx="2" presStyleCnt="3" custScaleY="134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F609AE-0B14-4305-8064-1BC470F7EC36}" srcId="{0F4FAF98-9C6F-47CC-8B68-1487AC11115B}" destId="{D260D670-F20B-4622-BD0B-F5E15E768B3A}" srcOrd="1" destOrd="0" parTransId="{9BC37116-3261-4BB7-ACDB-F54A96D84CC7}" sibTransId="{B69D6BCB-32AC-41CF-B271-A38AD15C8C7B}"/>
    <dgm:cxn modelId="{083CE308-01C2-4427-B557-72C3863F4BC3}" type="presOf" srcId="{60210AB9-E8EE-43F4-B90F-E268015E088C}" destId="{FFDE8772-6A7C-4F08-8B87-015F8A8956BF}" srcOrd="0" destOrd="3" presId="urn:microsoft.com/office/officeart/2005/8/layout/vList5"/>
    <dgm:cxn modelId="{4BAAC394-43F1-40BE-8C62-9A4E7F71E7D7}" type="presOf" srcId="{0F4FAF98-9C6F-47CC-8B68-1487AC11115B}" destId="{8DFE7430-F85C-4397-B2D6-1E43D5115AC8}" srcOrd="0" destOrd="0" presId="urn:microsoft.com/office/officeart/2005/8/layout/vList5"/>
    <dgm:cxn modelId="{78FE6810-6BB7-4CC2-B767-C5FF153D83D6}" type="presOf" srcId="{D260D670-F20B-4622-BD0B-F5E15E768B3A}" destId="{FFDE8772-6A7C-4F08-8B87-015F8A8956BF}" srcOrd="0" destOrd="1" presId="urn:microsoft.com/office/officeart/2005/8/layout/vList5"/>
    <dgm:cxn modelId="{09ABDB2E-70DC-43E9-B54C-8E6C68A8F01F}" type="presOf" srcId="{D6522971-9F78-40E9-9ED6-720F868CCB56}" destId="{32636CD0-A04C-4B05-BD1A-A0E2018CEF90}" srcOrd="0" destOrd="0" presId="urn:microsoft.com/office/officeart/2005/8/layout/vList5"/>
    <dgm:cxn modelId="{67FBF26F-6CA5-4ED1-8564-BA7EE996573D}" srcId="{DA5C9B32-271E-4A75-896B-327AE3A7220A}" destId="{12BBFF53-3939-44AF-9E86-7E9F1D32686C}" srcOrd="2" destOrd="0" parTransId="{488822C0-2CCE-41D9-B6A5-630E50B48A34}" sibTransId="{166ED8CB-1B11-403C-BF61-E12C7CD6457C}"/>
    <dgm:cxn modelId="{1B154874-6B6D-4044-8177-075678CD8AE0}" srcId="{D6522971-9F78-40E9-9ED6-720F868CCB56}" destId="{5DD03E95-32E7-4002-ADBF-DB99C69E73CC}" srcOrd="2" destOrd="0" parTransId="{6D61528E-3558-40DF-83B2-208EBA514C26}" sibTransId="{94C8D02B-DCD8-450E-9CA5-61ECD9063C03}"/>
    <dgm:cxn modelId="{67E55C54-7D0C-470F-9FC9-82A6F777A09E}" srcId="{D6522971-9F78-40E9-9ED6-720F868CCB56}" destId="{B15E4803-DB96-4FC4-B79C-251719038351}" srcOrd="1" destOrd="0" parTransId="{490D278C-2A45-48B9-8086-79576DB1C11B}" sibTransId="{36BB635D-3CE5-43F5-AE2A-17384F577C42}"/>
    <dgm:cxn modelId="{B72C37A7-5A77-4A33-9A6F-DC7F300C2E2D}" srcId="{0F4FAF98-9C6F-47CC-8B68-1487AC11115B}" destId="{82538698-7E75-47C3-B47B-5C15294E9E0E}" srcOrd="4" destOrd="0" parTransId="{714E9290-60BC-4F18-988E-03C584A72707}" sibTransId="{42DF46A2-54B4-4554-8864-A2F7CCF88F11}"/>
    <dgm:cxn modelId="{522BB1AD-177D-4F2F-BE64-5C260A6755E2}" srcId="{0F4FAF98-9C6F-47CC-8B68-1487AC11115B}" destId="{60210AB9-E8EE-43F4-B90F-E268015E088C}" srcOrd="3" destOrd="0" parTransId="{A624D45C-EA22-4BAC-8D59-3CE9E7BFE233}" sibTransId="{1BE81657-273B-4B58-BA56-A7D743409C03}"/>
    <dgm:cxn modelId="{94B6D6DF-082C-4B52-8835-7CD1B2B11C02}" srcId="{DA5C9B32-271E-4A75-896B-327AE3A7220A}" destId="{D0F58747-6D61-439A-ADDA-412FA0E4AC9F}" srcOrd="0" destOrd="0" parTransId="{41CB1D0C-70A6-4533-B621-2A2D55FE7513}" sibTransId="{D454BA5A-F955-4678-BA32-A81E2EEC9067}"/>
    <dgm:cxn modelId="{85D1C0EF-F6B4-4B53-8D7F-28B1385649E9}" type="presOf" srcId="{76CFC93C-0B18-4B85-90BB-B76AA5B05FCA}" destId="{FFDE8772-6A7C-4F08-8B87-015F8A8956BF}" srcOrd="0" destOrd="2" presId="urn:microsoft.com/office/officeart/2005/8/layout/vList5"/>
    <dgm:cxn modelId="{1333E381-4A15-41DF-A783-3C16661AB784}" srcId="{0F4FAF98-9C6F-47CC-8B68-1487AC11115B}" destId="{76CFC93C-0B18-4B85-90BB-B76AA5B05FCA}" srcOrd="2" destOrd="0" parTransId="{0B199137-6286-4DDC-938F-00B5D16FD601}" sibTransId="{ADAAC090-DE4D-406C-A377-7B08D320D116}"/>
    <dgm:cxn modelId="{050E4845-4799-4EF8-991F-E201E0EE7B3B}" srcId="{0F4FAF98-9C6F-47CC-8B68-1487AC11115B}" destId="{D645797C-5FFC-4E92-91A2-E690ACB3D979}" srcOrd="5" destOrd="0" parTransId="{B2E5B656-D63B-479E-9DCC-0FD7CA1AE756}" sibTransId="{430A7CFB-C12D-4A38-A965-06E40F1FF0F8}"/>
    <dgm:cxn modelId="{A934EDC4-B205-4BA3-817A-1A212678945C}" srcId="{F60009EB-B590-4997-B33C-51B2830E67E3}" destId="{0F4FAF98-9C6F-47CC-8B68-1487AC11115B}" srcOrd="0" destOrd="0" parTransId="{E6ED6B93-444D-4D29-9402-DC1F31AC3E3D}" sibTransId="{F1111199-7D52-4DB5-9B72-5D9108817A98}"/>
    <dgm:cxn modelId="{53EAA553-E830-4990-822C-D4469DFCCFC2}" type="presOf" srcId="{82538698-7E75-47C3-B47B-5C15294E9E0E}" destId="{FFDE8772-6A7C-4F08-8B87-015F8A8956BF}" srcOrd="0" destOrd="4" presId="urn:microsoft.com/office/officeart/2005/8/layout/vList5"/>
    <dgm:cxn modelId="{B2553429-5A6F-43D3-BFEB-860B9B014DE1}" type="presOf" srcId="{C91DEBC7-9C29-4820-83A5-47E2FA66C2AF}" destId="{BC5FC2F1-A231-4B96-8DBD-C63B5B009083}" srcOrd="0" destOrd="3" presId="urn:microsoft.com/office/officeart/2005/8/layout/vList5"/>
    <dgm:cxn modelId="{28ACAC12-9648-496A-BA45-B5BAC5C737BD}" srcId="{F60009EB-B590-4997-B33C-51B2830E67E3}" destId="{DA5C9B32-271E-4A75-896B-327AE3A7220A}" srcOrd="2" destOrd="0" parTransId="{AF6BE6F1-1CBC-41C6-B10A-11B19D89AA5D}" sibTransId="{C7901131-61E0-4921-97E8-C102D0C6EC3D}"/>
    <dgm:cxn modelId="{8202F531-CA3B-4ABE-A0ED-A8ABD9294B35}" type="presOf" srcId="{DA5C9B32-271E-4A75-896B-327AE3A7220A}" destId="{1747FDA4-FE54-4223-931E-854D475BD2DB}" srcOrd="0" destOrd="0" presId="urn:microsoft.com/office/officeart/2005/8/layout/vList5"/>
    <dgm:cxn modelId="{2903756F-19DA-4673-96BC-8FD1FE746326}" type="presOf" srcId="{B15E4803-DB96-4FC4-B79C-251719038351}" destId="{45AFFCD7-C450-4E84-A12A-240780AEC7A5}" srcOrd="0" destOrd="1" presId="urn:microsoft.com/office/officeart/2005/8/layout/vList5"/>
    <dgm:cxn modelId="{9F3151D7-7493-4A0D-93F9-A91D06F039A4}" type="presOf" srcId="{D17B6C81-EC9E-4CB2-9C91-DE1F99B47ABA}" destId="{BC5FC2F1-A231-4B96-8DBD-C63B5B009083}" srcOrd="0" destOrd="1" presId="urn:microsoft.com/office/officeart/2005/8/layout/vList5"/>
    <dgm:cxn modelId="{D2E79F63-F8CF-47B7-B66A-FE8FE8BF7551}" type="presOf" srcId="{A1764319-D994-4FCF-8F1D-A959B76B5AFC}" destId="{FFDE8772-6A7C-4F08-8B87-015F8A8956BF}" srcOrd="0" destOrd="0" presId="urn:microsoft.com/office/officeart/2005/8/layout/vList5"/>
    <dgm:cxn modelId="{00A7453E-B133-428B-A466-9849A7C64CE4}" srcId="{D6522971-9F78-40E9-9ED6-720F868CCB56}" destId="{C9F8428D-0A76-41C2-BE9A-2480A105DB50}" srcOrd="0" destOrd="0" parTransId="{3376E88B-C7D3-41C8-9802-C8E1C2820EBE}" sibTransId="{BFE79812-8547-4345-8DFD-F0834FB31BCB}"/>
    <dgm:cxn modelId="{90DEF228-9E88-48A0-976E-7C34334026DD}" type="presOf" srcId="{D0F58747-6D61-439A-ADDA-412FA0E4AC9F}" destId="{BC5FC2F1-A231-4B96-8DBD-C63B5B009083}" srcOrd="0" destOrd="0" presId="urn:microsoft.com/office/officeart/2005/8/layout/vList5"/>
    <dgm:cxn modelId="{CED3A58C-874E-4FF0-AE9F-70DB579299A3}" type="presOf" srcId="{C9F8428D-0A76-41C2-BE9A-2480A105DB50}" destId="{45AFFCD7-C450-4E84-A12A-240780AEC7A5}" srcOrd="0" destOrd="0" presId="urn:microsoft.com/office/officeart/2005/8/layout/vList5"/>
    <dgm:cxn modelId="{C5B79EA3-0934-4E19-AB24-FF69DAD36175}" srcId="{DA5C9B32-271E-4A75-896B-327AE3A7220A}" destId="{D17B6C81-EC9E-4CB2-9C91-DE1F99B47ABA}" srcOrd="1" destOrd="0" parTransId="{124C245F-FC09-4CF0-B117-9FEAD2A5ADDC}" sibTransId="{06C4FCBA-DA05-4A43-8312-C8D20325CE89}"/>
    <dgm:cxn modelId="{1476B129-9E94-4998-AFCD-4993671CC554}" type="presOf" srcId="{12BBFF53-3939-44AF-9E86-7E9F1D32686C}" destId="{BC5FC2F1-A231-4B96-8DBD-C63B5B009083}" srcOrd="0" destOrd="2" presId="urn:microsoft.com/office/officeart/2005/8/layout/vList5"/>
    <dgm:cxn modelId="{6F9FCF83-870D-48CF-8527-BF8719C55196}" srcId="{DA5C9B32-271E-4A75-896B-327AE3A7220A}" destId="{C91DEBC7-9C29-4820-83A5-47E2FA66C2AF}" srcOrd="3" destOrd="0" parTransId="{F58C8CF4-447F-4F74-84DA-37581405877D}" sibTransId="{70FF3DD3-5DD9-4C41-ABE6-A4EEDE5276B9}"/>
    <dgm:cxn modelId="{0BAC928B-1F51-4548-9592-CF2FB8F7C94B}" srcId="{F60009EB-B590-4997-B33C-51B2830E67E3}" destId="{D6522971-9F78-40E9-9ED6-720F868CCB56}" srcOrd="1" destOrd="0" parTransId="{BE798DD6-8EEE-4F57-8122-C49F51D95856}" sibTransId="{F66B3C48-A786-498D-874D-D115B855AA78}"/>
    <dgm:cxn modelId="{F3E9E7B2-A46A-46FC-A632-065D9B4D4849}" srcId="{0F4FAF98-9C6F-47CC-8B68-1487AC11115B}" destId="{A1764319-D994-4FCF-8F1D-A959B76B5AFC}" srcOrd="0" destOrd="0" parTransId="{7E121F23-210B-4294-8820-B830C4558788}" sibTransId="{BE327722-381E-4D32-9F75-D802C6DE8C7B}"/>
    <dgm:cxn modelId="{80943C5E-58A1-4EDA-A37C-BE8156A5440B}" type="presOf" srcId="{F60009EB-B590-4997-B33C-51B2830E67E3}" destId="{11B84AA2-6974-4820-A56D-41A2AF47B445}" srcOrd="0" destOrd="0" presId="urn:microsoft.com/office/officeart/2005/8/layout/vList5"/>
    <dgm:cxn modelId="{45C6618A-3E17-4396-9CF8-684334BC9C37}" type="presOf" srcId="{5DD03E95-32E7-4002-ADBF-DB99C69E73CC}" destId="{45AFFCD7-C450-4E84-A12A-240780AEC7A5}" srcOrd="0" destOrd="2" presId="urn:microsoft.com/office/officeart/2005/8/layout/vList5"/>
    <dgm:cxn modelId="{F6EF8F2C-B15D-412D-8B53-4A139D49E3D3}" srcId="{D6522971-9F78-40E9-9ED6-720F868CCB56}" destId="{931DD69A-8195-4F88-9A12-A92860B5B0BF}" srcOrd="3" destOrd="0" parTransId="{DA29B865-B4F8-4A4B-B9FA-44CB9FAFFA75}" sibTransId="{B28C93B9-1F5E-4557-93FC-D873AC4186B0}"/>
    <dgm:cxn modelId="{EAB45B10-5F32-4DA9-83D6-3187236F57C4}" type="presOf" srcId="{D645797C-5FFC-4E92-91A2-E690ACB3D979}" destId="{FFDE8772-6A7C-4F08-8B87-015F8A8956BF}" srcOrd="0" destOrd="5" presId="urn:microsoft.com/office/officeart/2005/8/layout/vList5"/>
    <dgm:cxn modelId="{1225F4FE-DED2-4051-9433-F1906ACAEA09}" type="presOf" srcId="{931DD69A-8195-4F88-9A12-A92860B5B0BF}" destId="{45AFFCD7-C450-4E84-A12A-240780AEC7A5}" srcOrd="0" destOrd="3" presId="urn:microsoft.com/office/officeart/2005/8/layout/vList5"/>
    <dgm:cxn modelId="{120D8EDC-E51F-4479-BA2F-4940D206AD0D}" type="presParOf" srcId="{11B84AA2-6974-4820-A56D-41A2AF47B445}" destId="{D61F49DE-A8B4-4C1B-A6A6-180C8E3C8AB3}" srcOrd="0" destOrd="0" presId="urn:microsoft.com/office/officeart/2005/8/layout/vList5"/>
    <dgm:cxn modelId="{258ABA9B-ECFF-4A48-9FE0-A1FAEF4EFEC5}" type="presParOf" srcId="{D61F49DE-A8B4-4C1B-A6A6-180C8E3C8AB3}" destId="{8DFE7430-F85C-4397-B2D6-1E43D5115AC8}" srcOrd="0" destOrd="0" presId="urn:microsoft.com/office/officeart/2005/8/layout/vList5"/>
    <dgm:cxn modelId="{30F4974E-3585-412D-B0FC-EF1621FE29DE}" type="presParOf" srcId="{D61F49DE-A8B4-4C1B-A6A6-180C8E3C8AB3}" destId="{FFDE8772-6A7C-4F08-8B87-015F8A8956BF}" srcOrd="1" destOrd="0" presId="urn:microsoft.com/office/officeart/2005/8/layout/vList5"/>
    <dgm:cxn modelId="{2DED3A04-2D0C-4620-B3A0-F50CF86C240C}" type="presParOf" srcId="{11B84AA2-6974-4820-A56D-41A2AF47B445}" destId="{45E34733-5DA7-4B94-AC11-CD32B868899E}" srcOrd="1" destOrd="0" presId="urn:microsoft.com/office/officeart/2005/8/layout/vList5"/>
    <dgm:cxn modelId="{E53D425E-CD68-4D0D-AB71-B6A21F1D2381}" type="presParOf" srcId="{11B84AA2-6974-4820-A56D-41A2AF47B445}" destId="{72F30CD3-CC93-485C-BFE7-8EA9F71C9056}" srcOrd="2" destOrd="0" presId="urn:microsoft.com/office/officeart/2005/8/layout/vList5"/>
    <dgm:cxn modelId="{F4CE607A-351E-409E-97F5-B62C90F066F8}" type="presParOf" srcId="{72F30CD3-CC93-485C-BFE7-8EA9F71C9056}" destId="{32636CD0-A04C-4B05-BD1A-A0E2018CEF90}" srcOrd="0" destOrd="0" presId="urn:microsoft.com/office/officeart/2005/8/layout/vList5"/>
    <dgm:cxn modelId="{E95377BE-4795-447A-8BDA-026C432AC975}" type="presParOf" srcId="{72F30CD3-CC93-485C-BFE7-8EA9F71C9056}" destId="{45AFFCD7-C450-4E84-A12A-240780AEC7A5}" srcOrd="1" destOrd="0" presId="urn:microsoft.com/office/officeart/2005/8/layout/vList5"/>
    <dgm:cxn modelId="{58AD802D-0EF4-4271-BB19-DE78CAD88F9E}" type="presParOf" srcId="{11B84AA2-6974-4820-A56D-41A2AF47B445}" destId="{F1A207C4-6A58-4301-A155-254BC44BF495}" srcOrd="3" destOrd="0" presId="urn:microsoft.com/office/officeart/2005/8/layout/vList5"/>
    <dgm:cxn modelId="{F289CA8F-49AB-4B35-85E9-B3CD835274E0}" type="presParOf" srcId="{11B84AA2-6974-4820-A56D-41A2AF47B445}" destId="{5BCF1E55-0495-4267-9B6E-A1C23059527F}" srcOrd="4" destOrd="0" presId="urn:microsoft.com/office/officeart/2005/8/layout/vList5"/>
    <dgm:cxn modelId="{5CE145FA-194A-47D5-A272-606EC7B86434}" type="presParOf" srcId="{5BCF1E55-0495-4267-9B6E-A1C23059527F}" destId="{1747FDA4-FE54-4223-931E-854D475BD2DB}" srcOrd="0" destOrd="0" presId="urn:microsoft.com/office/officeart/2005/8/layout/vList5"/>
    <dgm:cxn modelId="{1B315E87-442B-4BEE-A64B-EEF5819A87E3}" type="presParOf" srcId="{5BCF1E55-0495-4267-9B6E-A1C23059527F}" destId="{BC5FC2F1-A231-4B96-8DBD-C63B5B00908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117C8D-F569-466A-821E-A10BB35F6B3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5CCFDE-2122-485F-8437-3ABF2ACFDE85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2400" b="1" i="1" dirty="0" smtClean="0">
              <a:solidFill>
                <a:srgbClr val="663300"/>
              </a:solidFill>
            </a:rPr>
            <a:t>По характеру контактов</a:t>
          </a:r>
          <a:endParaRPr lang="ru-RU" sz="2400" b="1" dirty="0">
            <a:solidFill>
              <a:srgbClr val="663300"/>
            </a:solidFill>
          </a:endParaRPr>
        </a:p>
      </dgm:t>
    </dgm:pt>
    <dgm:pt modelId="{013F1368-B9EA-4E13-B2EB-3CA36E6B21F6}" type="parTrans" cxnId="{407B6FF2-E3F4-4AB4-AAEC-DA42C3662479}">
      <dgm:prSet/>
      <dgm:spPr/>
      <dgm:t>
        <a:bodyPr/>
        <a:lstStyle/>
        <a:p>
          <a:endParaRPr lang="ru-RU"/>
        </a:p>
      </dgm:t>
    </dgm:pt>
    <dgm:pt modelId="{0983E430-1ACB-4698-9525-4A40DE1FBD08}" type="sibTrans" cxnId="{407B6FF2-E3F4-4AB4-AAEC-DA42C3662479}">
      <dgm:prSet/>
      <dgm:spPr/>
      <dgm:t>
        <a:bodyPr/>
        <a:lstStyle/>
        <a:p>
          <a:endParaRPr lang="ru-RU"/>
        </a:p>
      </dgm:t>
    </dgm:pt>
    <dgm:pt modelId="{B70588D1-225A-4883-A2DE-83A87F6DE39D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ru-RU" sz="1800" dirty="0" smtClean="0"/>
            <a:t>осуществляется внутри одной возрастной группы, </a:t>
          </a:r>
          <a:endParaRPr lang="ru-RU" sz="1800" dirty="0"/>
        </a:p>
      </dgm:t>
    </dgm:pt>
    <dgm:pt modelId="{D07B8B69-C681-48CF-845B-0D4E3F378AAD}" type="parTrans" cxnId="{8F535B0C-6E15-49F2-BF0F-BE9D15A8E4FB}">
      <dgm:prSet/>
      <dgm:spPr/>
      <dgm:t>
        <a:bodyPr/>
        <a:lstStyle/>
        <a:p>
          <a:endParaRPr lang="ru-RU"/>
        </a:p>
      </dgm:t>
    </dgm:pt>
    <dgm:pt modelId="{AEF99178-D0F5-46BF-A357-9183632F094E}" type="sibTrans" cxnId="{8F535B0C-6E15-49F2-BF0F-BE9D15A8E4FB}">
      <dgm:prSet/>
      <dgm:spPr/>
      <dgm:t>
        <a:bodyPr/>
        <a:lstStyle/>
        <a:p>
          <a:endParaRPr lang="ru-RU"/>
        </a:p>
      </dgm:t>
    </dgm:pt>
    <dgm:pt modelId="{2B8DC2A3-3944-4DAA-B06C-0870AA03823C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2400" b="1" i="1" dirty="0" smtClean="0">
              <a:solidFill>
                <a:srgbClr val="663300"/>
              </a:solidFill>
            </a:rPr>
            <a:t>По количеству участников</a:t>
          </a:r>
          <a:endParaRPr lang="ru-RU" sz="2400" b="1" dirty="0">
            <a:solidFill>
              <a:srgbClr val="663300"/>
            </a:solidFill>
          </a:endParaRPr>
        </a:p>
      </dgm:t>
    </dgm:pt>
    <dgm:pt modelId="{13E59CB5-718D-4759-852E-C19408D9E923}" type="parTrans" cxnId="{3862914E-7D8C-4A1C-8747-00B53A4C2844}">
      <dgm:prSet/>
      <dgm:spPr/>
      <dgm:t>
        <a:bodyPr/>
        <a:lstStyle/>
        <a:p>
          <a:endParaRPr lang="ru-RU"/>
        </a:p>
      </dgm:t>
    </dgm:pt>
    <dgm:pt modelId="{ECC083D1-2783-4496-B86B-87BAD8CB8CF9}" type="sibTrans" cxnId="{3862914E-7D8C-4A1C-8747-00B53A4C2844}">
      <dgm:prSet/>
      <dgm:spPr/>
      <dgm:t>
        <a:bodyPr/>
        <a:lstStyle/>
        <a:p>
          <a:endParaRPr lang="ru-RU"/>
        </a:p>
      </dgm:t>
    </dgm:pt>
    <dgm:pt modelId="{67EFAF52-1E93-4543-A7B5-F4437ADFFE15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ru-RU" sz="1800" dirty="0" smtClean="0"/>
            <a:t>индивидуальный,</a:t>
          </a:r>
          <a:endParaRPr lang="ru-RU" sz="1800" dirty="0"/>
        </a:p>
      </dgm:t>
    </dgm:pt>
    <dgm:pt modelId="{AC1B6566-426E-4197-981C-C3C27A85FDD9}" type="parTrans" cxnId="{67C532F6-265E-4C53-B86B-EA722829024E}">
      <dgm:prSet/>
      <dgm:spPr/>
      <dgm:t>
        <a:bodyPr/>
        <a:lstStyle/>
        <a:p>
          <a:endParaRPr lang="ru-RU"/>
        </a:p>
      </dgm:t>
    </dgm:pt>
    <dgm:pt modelId="{8DF8FA98-A04C-4F67-BCEF-82229793D42C}" type="sibTrans" cxnId="{67C532F6-265E-4C53-B86B-EA722829024E}">
      <dgm:prSet/>
      <dgm:spPr/>
      <dgm:t>
        <a:bodyPr/>
        <a:lstStyle/>
        <a:p>
          <a:endParaRPr lang="ru-RU"/>
        </a:p>
      </dgm:t>
    </dgm:pt>
    <dgm:pt modelId="{4571A07F-33D0-4DB9-A919-50587CEBA738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2100" b="1" i="1" dirty="0" smtClean="0">
              <a:solidFill>
                <a:srgbClr val="663300"/>
              </a:solidFill>
            </a:rPr>
            <a:t>По продолжительности</a:t>
          </a:r>
          <a:endParaRPr lang="ru-RU" sz="2100" b="1" dirty="0">
            <a:solidFill>
              <a:srgbClr val="663300"/>
            </a:solidFill>
          </a:endParaRPr>
        </a:p>
      </dgm:t>
    </dgm:pt>
    <dgm:pt modelId="{FC1F7A3C-BD4E-4ADD-BBB7-FBDAA5A347BE}" type="parTrans" cxnId="{93C307B0-E7DF-4A0B-BA99-1EA2EBBA0627}">
      <dgm:prSet/>
      <dgm:spPr/>
      <dgm:t>
        <a:bodyPr/>
        <a:lstStyle/>
        <a:p>
          <a:endParaRPr lang="ru-RU"/>
        </a:p>
      </dgm:t>
    </dgm:pt>
    <dgm:pt modelId="{9A1AAED9-02C1-4196-9395-211F18C6D3EB}" type="sibTrans" cxnId="{93C307B0-E7DF-4A0B-BA99-1EA2EBBA0627}">
      <dgm:prSet/>
      <dgm:spPr/>
      <dgm:t>
        <a:bodyPr/>
        <a:lstStyle/>
        <a:p>
          <a:endParaRPr lang="ru-RU"/>
        </a:p>
      </dgm:t>
    </dgm:pt>
    <dgm:pt modelId="{8635D2D3-98C5-4330-A0DC-6F36FA4959B4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ru-RU" sz="1800" dirty="0" smtClean="0"/>
            <a:t>краткосрочный, </a:t>
          </a:r>
          <a:endParaRPr lang="ru-RU" sz="2200" dirty="0"/>
        </a:p>
      </dgm:t>
    </dgm:pt>
    <dgm:pt modelId="{56E2D695-12DE-415B-B378-D2C8E26BD239}" type="parTrans" cxnId="{B52EC93C-E1BB-4541-8ABA-BCADCF4518F3}">
      <dgm:prSet/>
      <dgm:spPr/>
      <dgm:t>
        <a:bodyPr/>
        <a:lstStyle/>
        <a:p>
          <a:endParaRPr lang="ru-RU"/>
        </a:p>
      </dgm:t>
    </dgm:pt>
    <dgm:pt modelId="{C074E8CF-B516-4C43-8883-83B55E7672E9}" type="sibTrans" cxnId="{B52EC93C-E1BB-4541-8ABA-BCADCF4518F3}">
      <dgm:prSet/>
      <dgm:spPr/>
      <dgm:t>
        <a:bodyPr/>
        <a:lstStyle/>
        <a:p>
          <a:endParaRPr lang="ru-RU"/>
        </a:p>
      </dgm:t>
    </dgm:pt>
    <dgm:pt modelId="{C499189D-9DAF-4862-B4F8-3175BBADC189}">
      <dgm:prSet phldrT="[Текст]" custT="1"/>
      <dgm:spPr/>
      <dgm:t>
        <a:bodyPr/>
        <a:lstStyle/>
        <a:p>
          <a:pPr algn="just"/>
          <a:r>
            <a:rPr lang="ru-RU" sz="1800" dirty="0" smtClean="0"/>
            <a:t>в контакте с другой возрастной группой,</a:t>
          </a:r>
          <a:endParaRPr lang="ru-RU" sz="1800" dirty="0"/>
        </a:p>
      </dgm:t>
    </dgm:pt>
    <dgm:pt modelId="{E1A5D7FD-0DE8-4BCD-8007-7889E5F739A8}" type="parTrans" cxnId="{EDA3872B-7C93-4E6D-8E9D-E724E64BBD75}">
      <dgm:prSet/>
      <dgm:spPr/>
      <dgm:t>
        <a:bodyPr/>
        <a:lstStyle/>
        <a:p>
          <a:endParaRPr lang="ru-RU"/>
        </a:p>
      </dgm:t>
    </dgm:pt>
    <dgm:pt modelId="{32669D14-9BD7-446D-A2DA-2E63B28D517E}" type="sibTrans" cxnId="{EDA3872B-7C93-4E6D-8E9D-E724E64BBD75}">
      <dgm:prSet/>
      <dgm:spPr/>
      <dgm:t>
        <a:bodyPr/>
        <a:lstStyle/>
        <a:p>
          <a:endParaRPr lang="ru-RU"/>
        </a:p>
      </dgm:t>
    </dgm:pt>
    <dgm:pt modelId="{A0A6A904-1966-4B2A-AC28-5883BA8F5E89}">
      <dgm:prSet phldrT="[Текст]" custT="1"/>
      <dgm:spPr/>
      <dgm:t>
        <a:bodyPr/>
        <a:lstStyle/>
        <a:p>
          <a:pPr algn="just"/>
          <a:r>
            <a:rPr lang="ru-RU" sz="1800" dirty="0" smtClean="0"/>
            <a:t> внутри ДОУ, </a:t>
          </a:r>
          <a:endParaRPr lang="ru-RU" sz="1800" dirty="0"/>
        </a:p>
      </dgm:t>
    </dgm:pt>
    <dgm:pt modelId="{364E54D7-6311-42EF-BF53-F1403614F011}" type="parTrans" cxnId="{35CE0F9D-90F7-409D-A965-FEF9DB213E6B}">
      <dgm:prSet/>
      <dgm:spPr/>
      <dgm:t>
        <a:bodyPr/>
        <a:lstStyle/>
        <a:p>
          <a:endParaRPr lang="ru-RU"/>
        </a:p>
      </dgm:t>
    </dgm:pt>
    <dgm:pt modelId="{DAC70F6A-C672-403C-9A19-399B04B402B1}" type="sibTrans" cxnId="{35CE0F9D-90F7-409D-A965-FEF9DB213E6B}">
      <dgm:prSet/>
      <dgm:spPr/>
      <dgm:t>
        <a:bodyPr/>
        <a:lstStyle/>
        <a:p>
          <a:endParaRPr lang="ru-RU"/>
        </a:p>
      </dgm:t>
    </dgm:pt>
    <dgm:pt modelId="{F9695B0D-BF1E-48BD-B00A-168336EF21E5}">
      <dgm:prSet phldrT="[Текст]" custT="1"/>
      <dgm:spPr/>
      <dgm:t>
        <a:bodyPr/>
        <a:lstStyle/>
        <a:p>
          <a:pPr algn="just"/>
          <a:r>
            <a:rPr lang="ru-RU" sz="1800" dirty="0" smtClean="0"/>
            <a:t>в контакте с семьей, </a:t>
          </a:r>
          <a:endParaRPr lang="ru-RU" sz="1800" dirty="0"/>
        </a:p>
      </dgm:t>
    </dgm:pt>
    <dgm:pt modelId="{E3A77087-836E-4F75-B785-84C17380F0ED}" type="parTrans" cxnId="{B3EC2AA7-01C8-451C-9DF1-C5DBD1A414F5}">
      <dgm:prSet/>
      <dgm:spPr/>
      <dgm:t>
        <a:bodyPr/>
        <a:lstStyle/>
        <a:p>
          <a:endParaRPr lang="ru-RU"/>
        </a:p>
      </dgm:t>
    </dgm:pt>
    <dgm:pt modelId="{1E7A9EF5-D9DD-42B3-AD5A-63271DF07F85}" type="sibTrans" cxnId="{B3EC2AA7-01C8-451C-9DF1-C5DBD1A414F5}">
      <dgm:prSet/>
      <dgm:spPr/>
      <dgm:t>
        <a:bodyPr/>
        <a:lstStyle/>
        <a:p>
          <a:endParaRPr lang="ru-RU"/>
        </a:p>
      </dgm:t>
    </dgm:pt>
    <dgm:pt modelId="{687AC3B4-C8BC-4284-8430-A00120BC68B5}">
      <dgm:prSet phldrT="[Текст]" custT="1"/>
      <dgm:spPr/>
      <dgm:t>
        <a:bodyPr/>
        <a:lstStyle/>
        <a:p>
          <a:pPr algn="just"/>
          <a:r>
            <a:rPr lang="ru-RU" sz="1800" dirty="0" smtClean="0"/>
            <a:t>учреждениями культуры, </a:t>
          </a:r>
          <a:endParaRPr lang="ru-RU" sz="1800" dirty="0"/>
        </a:p>
      </dgm:t>
    </dgm:pt>
    <dgm:pt modelId="{B8E2285B-23AC-4581-A33F-FCC0BFF8C573}" type="parTrans" cxnId="{9E37D6F1-F29C-4961-A995-ABB4306FBA1B}">
      <dgm:prSet/>
      <dgm:spPr/>
      <dgm:t>
        <a:bodyPr/>
        <a:lstStyle/>
        <a:p>
          <a:endParaRPr lang="ru-RU"/>
        </a:p>
      </dgm:t>
    </dgm:pt>
    <dgm:pt modelId="{2F51EA27-070F-445B-BD41-6EA80845DDF7}" type="sibTrans" cxnId="{9E37D6F1-F29C-4961-A995-ABB4306FBA1B}">
      <dgm:prSet/>
      <dgm:spPr/>
      <dgm:t>
        <a:bodyPr/>
        <a:lstStyle/>
        <a:p>
          <a:endParaRPr lang="ru-RU"/>
        </a:p>
      </dgm:t>
    </dgm:pt>
    <dgm:pt modelId="{62F5AF9A-4F52-4F89-B3BF-6FF781FCD019}">
      <dgm:prSet phldrT="[Текст]" custT="1"/>
      <dgm:spPr/>
      <dgm:t>
        <a:bodyPr/>
        <a:lstStyle/>
        <a:p>
          <a:pPr algn="just"/>
          <a:r>
            <a:rPr lang="ru-RU" sz="1800" dirty="0" smtClean="0"/>
            <a:t>общественными организациями (открытый проект).</a:t>
          </a:r>
          <a:endParaRPr lang="ru-RU" sz="1800" dirty="0"/>
        </a:p>
      </dgm:t>
    </dgm:pt>
    <dgm:pt modelId="{D80A7F62-C0C4-4F9F-94E1-F780C44E2B98}" type="parTrans" cxnId="{FBE07382-5FDC-4189-A440-2E2D68946CC5}">
      <dgm:prSet/>
      <dgm:spPr/>
      <dgm:t>
        <a:bodyPr/>
        <a:lstStyle/>
        <a:p>
          <a:endParaRPr lang="ru-RU"/>
        </a:p>
      </dgm:t>
    </dgm:pt>
    <dgm:pt modelId="{4628A02A-D7C1-4C00-B70F-9DE9C598EF7A}" type="sibTrans" cxnId="{FBE07382-5FDC-4189-A440-2E2D68946CC5}">
      <dgm:prSet/>
      <dgm:spPr/>
      <dgm:t>
        <a:bodyPr/>
        <a:lstStyle/>
        <a:p>
          <a:endParaRPr lang="ru-RU"/>
        </a:p>
      </dgm:t>
    </dgm:pt>
    <dgm:pt modelId="{6E066593-CEBF-4493-AB06-5A6A245363C6}">
      <dgm:prSet phldrT="[Текст]" custT="1"/>
      <dgm:spPr/>
      <dgm:t>
        <a:bodyPr/>
        <a:lstStyle/>
        <a:p>
          <a:pPr algn="just"/>
          <a:r>
            <a:rPr lang="ru-RU" sz="1800" dirty="0" smtClean="0"/>
            <a:t> парный, </a:t>
          </a:r>
          <a:endParaRPr lang="ru-RU" sz="1800" dirty="0"/>
        </a:p>
      </dgm:t>
    </dgm:pt>
    <dgm:pt modelId="{F0B766A8-4C03-4AB4-B236-A0355E9BF581}" type="parTrans" cxnId="{60768A0D-17A0-43A4-987C-BAC672ED55E4}">
      <dgm:prSet/>
      <dgm:spPr/>
      <dgm:t>
        <a:bodyPr/>
        <a:lstStyle/>
        <a:p>
          <a:endParaRPr lang="ru-RU"/>
        </a:p>
      </dgm:t>
    </dgm:pt>
    <dgm:pt modelId="{69B32026-0410-4808-B54E-B4C4901DEEF7}" type="sibTrans" cxnId="{60768A0D-17A0-43A4-987C-BAC672ED55E4}">
      <dgm:prSet/>
      <dgm:spPr/>
      <dgm:t>
        <a:bodyPr/>
        <a:lstStyle/>
        <a:p>
          <a:endParaRPr lang="ru-RU"/>
        </a:p>
      </dgm:t>
    </dgm:pt>
    <dgm:pt modelId="{BBC12969-7AB8-4AB2-A44A-ED3CFD981B99}">
      <dgm:prSet phldrT="[Текст]" custT="1"/>
      <dgm:spPr/>
      <dgm:t>
        <a:bodyPr/>
        <a:lstStyle/>
        <a:p>
          <a:pPr algn="just"/>
          <a:r>
            <a:rPr lang="ru-RU" sz="1800" dirty="0" smtClean="0"/>
            <a:t>групповой,</a:t>
          </a:r>
          <a:endParaRPr lang="ru-RU" sz="1800" dirty="0"/>
        </a:p>
      </dgm:t>
    </dgm:pt>
    <dgm:pt modelId="{7AB507F9-75BE-426A-8D39-7CF66EB111F8}" type="parTrans" cxnId="{E240FA52-0E6E-47E3-9E30-36D28F1DF9E5}">
      <dgm:prSet/>
      <dgm:spPr/>
      <dgm:t>
        <a:bodyPr/>
        <a:lstStyle/>
        <a:p>
          <a:endParaRPr lang="ru-RU"/>
        </a:p>
      </dgm:t>
    </dgm:pt>
    <dgm:pt modelId="{1C7D4E55-6E5F-490C-995D-314B8591C885}" type="sibTrans" cxnId="{E240FA52-0E6E-47E3-9E30-36D28F1DF9E5}">
      <dgm:prSet/>
      <dgm:spPr/>
      <dgm:t>
        <a:bodyPr/>
        <a:lstStyle/>
        <a:p>
          <a:endParaRPr lang="ru-RU"/>
        </a:p>
      </dgm:t>
    </dgm:pt>
    <dgm:pt modelId="{CFA17388-8569-460C-B69F-56D6323AB039}">
      <dgm:prSet phldrT="[Текст]" custT="1"/>
      <dgm:spPr/>
      <dgm:t>
        <a:bodyPr/>
        <a:lstStyle/>
        <a:p>
          <a:pPr algn="just"/>
          <a:r>
            <a:rPr lang="ru-RU" sz="1800" dirty="0" smtClean="0"/>
            <a:t> фронтальный.</a:t>
          </a:r>
          <a:endParaRPr lang="ru-RU" sz="1800" dirty="0"/>
        </a:p>
      </dgm:t>
    </dgm:pt>
    <dgm:pt modelId="{6577C786-E89A-4557-9794-461DFF3222BF}" type="parTrans" cxnId="{48551168-3430-47F6-A769-5E35B4B0A144}">
      <dgm:prSet/>
      <dgm:spPr/>
      <dgm:t>
        <a:bodyPr/>
        <a:lstStyle/>
        <a:p>
          <a:endParaRPr lang="ru-RU"/>
        </a:p>
      </dgm:t>
    </dgm:pt>
    <dgm:pt modelId="{B3B42B4C-7EE1-47E7-B81D-694D683AC807}" type="sibTrans" cxnId="{48551168-3430-47F6-A769-5E35B4B0A144}">
      <dgm:prSet/>
      <dgm:spPr/>
      <dgm:t>
        <a:bodyPr/>
        <a:lstStyle/>
        <a:p>
          <a:endParaRPr lang="ru-RU"/>
        </a:p>
      </dgm:t>
    </dgm:pt>
    <dgm:pt modelId="{9C744D00-10F2-4522-8959-B5073A9C8D8F}">
      <dgm:prSet phldrT="[Текст]" custT="1"/>
      <dgm:spPr/>
      <dgm:t>
        <a:bodyPr/>
        <a:lstStyle/>
        <a:p>
          <a:pPr algn="just"/>
          <a:r>
            <a:rPr lang="ru-RU" sz="1800" dirty="0" smtClean="0"/>
            <a:t>средней продолжительности, </a:t>
          </a:r>
          <a:endParaRPr lang="ru-RU" sz="2200" dirty="0"/>
        </a:p>
      </dgm:t>
    </dgm:pt>
    <dgm:pt modelId="{E44714B2-2ADB-4784-8400-8597348FF952}" type="parTrans" cxnId="{D75029F2-0E1A-4017-92F9-759610FE1235}">
      <dgm:prSet/>
      <dgm:spPr/>
      <dgm:t>
        <a:bodyPr/>
        <a:lstStyle/>
        <a:p>
          <a:endParaRPr lang="ru-RU"/>
        </a:p>
      </dgm:t>
    </dgm:pt>
    <dgm:pt modelId="{26609408-B0C3-43BA-A34A-0470A93DCA2B}" type="sibTrans" cxnId="{D75029F2-0E1A-4017-92F9-759610FE1235}">
      <dgm:prSet/>
      <dgm:spPr/>
      <dgm:t>
        <a:bodyPr/>
        <a:lstStyle/>
        <a:p>
          <a:endParaRPr lang="ru-RU"/>
        </a:p>
      </dgm:t>
    </dgm:pt>
    <dgm:pt modelId="{D8C13F9D-4E48-4D2C-9B93-B45D1C8D92CF}">
      <dgm:prSet phldrT="[Текст]" custT="1"/>
      <dgm:spPr/>
      <dgm:t>
        <a:bodyPr/>
        <a:lstStyle/>
        <a:p>
          <a:pPr algn="just"/>
          <a:r>
            <a:rPr lang="ru-RU" sz="1800" dirty="0" smtClean="0"/>
            <a:t>долгосрочный</a:t>
          </a:r>
          <a:r>
            <a:rPr lang="ru-RU" sz="2200" dirty="0" smtClean="0"/>
            <a:t>.</a:t>
          </a:r>
          <a:endParaRPr lang="ru-RU" sz="2200" dirty="0"/>
        </a:p>
      </dgm:t>
    </dgm:pt>
    <dgm:pt modelId="{6580C001-A86E-4836-98D4-E209F57A9266}" type="parTrans" cxnId="{C7DBB153-FF69-4A90-B4C9-B76C91DCCD95}">
      <dgm:prSet/>
      <dgm:spPr/>
      <dgm:t>
        <a:bodyPr/>
        <a:lstStyle/>
        <a:p>
          <a:endParaRPr lang="ru-RU"/>
        </a:p>
      </dgm:t>
    </dgm:pt>
    <dgm:pt modelId="{A6CA0E88-7835-4FBA-AB4B-D76A3FFE674A}" type="sibTrans" cxnId="{C7DBB153-FF69-4A90-B4C9-B76C91DCCD95}">
      <dgm:prSet/>
      <dgm:spPr/>
      <dgm:t>
        <a:bodyPr/>
        <a:lstStyle/>
        <a:p>
          <a:endParaRPr lang="ru-RU"/>
        </a:p>
      </dgm:t>
    </dgm:pt>
    <dgm:pt modelId="{04E06D8C-8FF8-4E85-9FD0-980688A9DB10}" type="pres">
      <dgm:prSet presAssocID="{21117C8D-F569-466A-821E-A10BB35F6B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1D87E5-8744-4123-B667-FA45735537FB}" type="pres">
      <dgm:prSet presAssocID="{8B5CCFDE-2122-485F-8437-3ABF2ACFDE85}" presName="linNode" presStyleCnt="0"/>
      <dgm:spPr/>
    </dgm:pt>
    <dgm:pt modelId="{886C8E0C-D22B-4CDF-83B2-28A2E071C831}" type="pres">
      <dgm:prSet presAssocID="{8B5CCFDE-2122-485F-8437-3ABF2ACFDE85}" presName="parentText" presStyleLbl="node1" presStyleIdx="0" presStyleCnt="3" custScaleY="1172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8F35C-679A-4951-BE30-FBBD4BF5CD5B}" type="pres">
      <dgm:prSet presAssocID="{8B5CCFDE-2122-485F-8437-3ABF2ACFDE85}" presName="descendantText" presStyleLbl="alignAccFollowNode1" presStyleIdx="0" presStyleCnt="3" custScaleY="168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606B9-DDA7-4E03-BE5B-96091B1819AA}" type="pres">
      <dgm:prSet presAssocID="{0983E430-1ACB-4698-9525-4A40DE1FBD08}" presName="sp" presStyleCnt="0"/>
      <dgm:spPr/>
    </dgm:pt>
    <dgm:pt modelId="{C929D35B-BAD4-4F5E-9379-DBFA74D8607F}" type="pres">
      <dgm:prSet presAssocID="{2B8DC2A3-3944-4DAA-B06C-0870AA03823C}" presName="linNode" presStyleCnt="0"/>
      <dgm:spPr/>
    </dgm:pt>
    <dgm:pt modelId="{76A24D1B-7990-4C63-9D28-0C60EEAF41A3}" type="pres">
      <dgm:prSet presAssocID="{2B8DC2A3-3944-4DAA-B06C-0870AA03823C}" presName="parentText" presStyleLbl="node1" presStyleIdx="1" presStyleCnt="3" custScaleX="99303" custScaleY="710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5648A-752B-46C9-A3D8-9E66FE5AD7D2}" type="pres">
      <dgm:prSet presAssocID="{2B8DC2A3-3944-4DAA-B06C-0870AA03823C}" presName="descendantText" presStyleLbl="alignAccFollowNode1" presStyleIdx="1" presStyleCnt="3" custScaleY="71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53774-A7B2-493D-9416-52D74842553B}" type="pres">
      <dgm:prSet presAssocID="{ECC083D1-2783-4496-B86B-87BAD8CB8CF9}" presName="sp" presStyleCnt="0"/>
      <dgm:spPr/>
    </dgm:pt>
    <dgm:pt modelId="{C1065CFF-6401-47F1-AD76-6DFEF969F9B5}" type="pres">
      <dgm:prSet presAssocID="{4571A07F-33D0-4DB9-A919-50587CEBA738}" presName="linNode" presStyleCnt="0"/>
      <dgm:spPr/>
    </dgm:pt>
    <dgm:pt modelId="{66703264-CC49-44C8-B5B3-0B421E056B12}" type="pres">
      <dgm:prSet presAssocID="{4571A07F-33D0-4DB9-A919-50587CEBA738}" presName="parentText" presStyleLbl="node1" presStyleIdx="2" presStyleCnt="3" custScaleX="99035" custScaleY="376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FE156-5816-4CA0-AC17-7119A01D3B0A}" type="pres">
      <dgm:prSet presAssocID="{4571A07F-33D0-4DB9-A919-50587CEBA73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DBB153-FF69-4A90-B4C9-B76C91DCCD95}" srcId="{4571A07F-33D0-4DB9-A919-50587CEBA738}" destId="{D8C13F9D-4E48-4D2C-9B93-B45D1C8D92CF}" srcOrd="2" destOrd="0" parTransId="{6580C001-A86E-4836-98D4-E209F57A9266}" sibTransId="{A6CA0E88-7835-4FBA-AB4B-D76A3FFE674A}"/>
    <dgm:cxn modelId="{CFA2ECE4-3CCB-4144-B763-9393F8F67D6F}" type="presOf" srcId="{21117C8D-F569-466A-821E-A10BB35F6B3C}" destId="{04E06D8C-8FF8-4E85-9FD0-980688A9DB10}" srcOrd="0" destOrd="0" presId="urn:microsoft.com/office/officeart/2005/8/layout/vList5"/>
    <dgm:cxn modelId="{EDA3872B-7C93-4E6D-8E9D-E724E64BBD75}" srcId="{8B5CCFDE-2122-485F-8437-3ABF2ACFDE85}" destId="{C499189D-9DAF-4862-B4F8-3175BBADC189}" srcOrd="1" destOrd="0" parTransId="{E1A5D7FD-0DE8-4BCD-8007-7889E5F739A8}" sibTransId="{32669D14-9BD7-446D-A2DA-2E63B28D517E}"/>
    <dgm:cxn modelId="{D34B73C1-801F-406A-9CD9-9C8763E50BD5}" type="presOf" srcId="{687AC3B4-C8BC-4284-8430-A00120BC68B5}" destId="{37C8F35C-679A-4951-BE30-FBBD4BF5CD5B}" srcOrd="0" destOrd="4" presId="urn:microsoft.com/office/officeart/2005/8/layout/vList5"/>
    <dgm:cxn modelId="{48551168-3430-47F6-A769-5E35B4B0A144}" srcId="{2B8DC2A3-3944-4DAA-B06C-0870AA03823C}" destId="{CFA17388-8569-460C-B69F-56D6323AB039}" srcOrd="3" destOrd="0" parTransId="{6577C786-E89A-4557-9794-461DFF3222BF}" sibTransId="{B3B42B4C-7EE1-47E7-B81D-694D683AC807}"/>
    <dgm:cxn modelId="{EB15C7BF-D9B1-4AA1-81BE-A4D8083C9142}" type="presOf" srcId="{2B8DC2A3-3944-4DAA-B06C-0870AA03823C}" destId="{76A24D1B-7990-4C63-9D28-0C60EEAF41A3}" srcOrd="0" destOrd="0" presId="urn:microsoft.com/office/officeart/2005/8/layout/vList5"/>
    <dgm:cxn modelId="{2A3D3A73-C3E0-42B4-AEB3-2F0D492F3DAA}" type="presOf" srcId="{C499189D-9DAF-4862-B4F8-3175BBADC189}" destId="{37C8F35C-679A-4951-BE30-FBBD4BF5CD5B}" srcOrd="0" destOrd="1" presId="urn:microsoft.com/office/officeart/2005/8/layout/vList5"/>
    <dgm:cxn modelId="{3862914E-7D8C-4A1C-8747-00B53A4C2844}" srcId="{21117C8D-F569-466A-821E-A10BB35F6B3C}" destId="{2B8DC2A3-3944-4DAA-B06C-0870AA03823C}" srcOrd="1" destOrd="0" parTransId="{13E59CB5-718D-4759-852E-C19408D9E923}" sibTransId="{ECC083D1-2783-4496-B86B-87BAD8CB8CF9}"/>
    <dgm:cxn modelId="{63641590-0499-4A46-A794-A2C9E959FBF0}" type="presOf" srcId="{67EFAF52-1E93-4543-A7B5-F4437ADFFE15}" destId="{24F5648A-752B-46C9-A3D8-9E66FE5AD7D2}" srcOrd="0" destOrd="0" presId="urn:microsoft.com/office/officeart/2005/8/layout/vList5"/>
    <dgm:cxn modelId="{60768A0D-17A0-43A4-987C-BAC672ED55E4}" srcId="{2B8DC2A3-3944-4DAA-B06C-0870AA03823C}" destId="{6E066593-CEBF-4493-AB06-5A6A245363C6}" srcOrd="1" destOrd="0" parTransId="{F0B766A8-4C03-4AB4-B236-A0355E9BF581}" sibTransId="{69B32026-0410-4808-B54E-B4C4901DEEF7}"/>
    <dgm:cxn modelId="{E240FA52-0E6E-47E3-9E30-36D28F1DF9E5}" srcId="{2B8DC2A3-3944-4DAA-B06C-0870AA03823C}" destId="{BBC12969-7AB8-4AB2-A44A-ED3CFD981B99}" srcOrd="2" destOrd="0" parTransId="{7AB507F9-75BE-426A-8D39-7CF66EB111F8}" sibTransId="{1C7D4E55-6E5F-490C-995D-314B8591C885}"/>
    <dgm:cxn modelId="{B52EC93C-E1BB-4541-8ABA-BCADCF4518F3}" srcId="{4571A07F-33D0-4DB9-A919-50587CEBA738}" destId="{8635D2D3-98C5-4330-A0DC-6F36FA4959B4}" srcOrd="0" destOrd="0" parTransId="{56E2D695-12DE-415B-B378-D2C8E26BD239}" sibTransId="{C074E8CF-B516-4C43-8883-83B55E7672E9}"/>
    <dgm:cxn modelId="{93AA0DFE-6CD4-4B8D-974A-C6E2E0922FAE}" type="presOf" srcId="{8635D2D3-98C5-4330-A0DC-6F36FA4959B4}" destId="{2F6FE156-5816-4CA0-AC17-7119A01D3B0A}" srcOrd="0" destOrd="0" presId="urn:microsoft.com/office/officeart/2005/8/layout/vList5"/>
    <dgm:cxn modelId="{402B5D4D-7F0D-48D3-B698-E732D5D7ACEE}" type="presOf" srcId="{BBC12969-7AB8-4AB2-A44A-ED3CFD981B99}" destId="{24F5648A-752B-46C9-A3D8-9E66FE5AD7D2}" srcOrd="0" destOrd="2" presId="urn:microsoft.com/office/officeart/2005/8/layout/vList5"/>
    <dgm:cxn modelId="{F369CEAF-FE4F-47C2-B605-75843D575E6E}" type="presOf" srcId="{9C744D00-10F2-4522-8959-B5073A9C8D8F}" destId="{2F6FE156-5816-4CA0-AC17-7119A01D3B0A}" srcOrd="0" destOrd="1" presId="urn:microsoft.com/office/officeart/2005/8/layout/vList5"/>
    <dgm:cxn modelId="{60A9B1E8-D9EC-4209-A230-AE842048D652}" type="presOf" srcId="{F9695B0D-BF1E-48BD-B00A-168336EF21E5}" destId="{37C8F35C-679A-4951-BE30-FBBD4BF5CD5B}" srcOrd="0" destOrd="3" presId="urn:microsoft.com/office/officeart/2005/8/layout/vList5"/>
    <dgm:cxn modelId="{FBE07382-5FDC-4189-A440-2E2D68946CC5}" srcId="{8B5CCFDE-2122-485F-8437-3ABF2ACFDE85}" destId="{62F5AF9A-4F52-4F89-B3BF-6FF781FCD019}" srcOrd="5" destOrd="0" parTransId="{D80A7F62-C0C4-4F9F-94E1-F780C44E2B98}" sibTransId="{4628A02A-D7C1-4C00-B70F-9DE9C598EF7A}"/>
    <dgm:cxn modelId="{44BAD778-6C79-45B3-858E-BC88BBA57EB6}" type="presOf" srcId="{62F5AF9A-4F52-4F89-B3BF-6FF781FCD019}" destId="{37C8F35C-679A-4951-BE30-FBBD4BF5CD5B}" srcOrd="0" destOrd="5" presId="urn:microsoft.com/office/officeart/2005/8/layout/vList5"/>
    <dgm:cxn modelId="{35CE0F9D-90F7-409D-A965-FEF9DB213E6B}" srcId="{8B5CCFDE-2122-485F-8437-3ABF2ACFDE85}" destId="{A0A6A904-1966-4B2A-AC28-5883BA8F5E89}" srcOrd="2" destOrd="0" parTransId="{364E54D7-6311-42EF-BF53-F1403614F011}" sibTransId="{DAC70F6A-C672-403C-9A19-399B04B402B1}"/>
    <dgm:cxn modelId="{626C8AB1-13CC-4939-A892-2D352FFD4646}" type="presOf" srcId="{6E066593-CEBF-4493-AB06-5A6A245363C6}" destId="{24F5648A-752B-46C9-A3D8-9E66FE5AD7D2}" srcOrd="0" destOrd="1" presId="urn:microsoft.com/office/officeart/2005/8/layout/vList5"/>
    <dgm:cxn modelId="{9849C6CC-650C-48A4-AAF2-61CE216B8A58}" type="presOf" srcId="{D8C13F9D-4E48-4D2C-9B93-B45D1C8D92CF}" destId="{2F6FE156-5816-4CA0-AC17-7119A01D3B0A}" srcOrd="0" destOrd="2" presId="urn:microsoft.com/office/officeart/2005/8/layout/vList5"/>
    <dgm:cxn modelId="{7641D48B-3883-4452-B64B-712C04960BDD}" type="presOf" srcId="{8B5CCFDE-2122-485F-8437-3ABF2ACFDE85}" destId="{886C8E0C-D22B-4CDF-83B2-28A2E071C831}" srcOrd="0" destOrd="0" presId="urn:microsoft.com/office/officeart/2005/8/layout/vList5"/>
    <dgm:cxn modelId="{8F535B0C-6E15-49F2-BF0F-BE9D15A8E4FB}" srcId="{8B5CCFDE-2122-485F-8437-3ABF2ACFDE85}" destId="{B70588D1-225A-4883-A2DE-83A87F6DE39D}" srcOrd="0" destOrd="0" parTransId="{D07B8B69-C681-48CF-845B-0D4E3F378AAD}" sibTransId="{AEF99178-D0F5-46BF-A357-9183632F094E}"/>
    <dgm:cxn modelId="{016F6B68-2C1C-4E6C-B3CD-C532EB89DB53}" type="presOf" srcId="{CFA17388-8569-460C-B69F-56D6323AB039}" destId="{24F5648A-752B-46C9-A3D8-9E66FE5AD7D2}" srcOrd="0" destOrd="3" presId="urn:microsoft.com/office/officeart/2005/8/layout/vList5"/>
    <dgm:cxn modelId="{E5BB5116-D608-4821-8ECC-B3A7D8417D5E}" type="presOf" srcId="{B70588D1-225A-4883-A2DE-83A87F6DE39D}" destId="{37C8F35C-679A-4951-BE30-FBBD4BF5CD5B}" srcOrd="0" destOrd="0" presId="urn:microsoft.com/office/officeart/2005/8/layout/vList5"/>
    <dgm:cxn modelId="{B3EC2AA7-01C8-451C-9DF1-C5DBD1A414F5}" srcId="{8B5CCFDE-2122-485F-8437-3ABF2ACFDE85}" destId="{F9695B0D-BF1E-48BD-B00A-168336EF21E5}" srcOrd="3" destOrd="0" parTransId="{E3A77087-836E-4F75-B785-84C17380F0ED}" sibTransId="{1E7A9EF5-D9DD-42B3-AD5A-63271DF07F85}"/>
    <dgm:cxn modelId="{A95BA4CB-FB92-4D06-8413-C46B24D9A49B}" type="presOf" srcId="{4571A07F-33D0-4DB9-A919-50587CEBA738}" destId="{66703264-CC49-44C8-B5B3-0B421E056B12}" srcOrd="0" destOrd="0" presId="urn:microsoft.com/office/officeart/2005/8/layout/vList5"/>
    <dgm:cxn modelId="{67C532F6-265E-4C53-B86B-EA722829024E}" srcId="{2B8DC2A3-3944-4DAA-B06C-0870AA03823C}" destId="{67EFAF52-1E93-4543-A7B5-F4437ADFFE15}" srcOrd="0" destOrd="0" parTransId="{AC1B6566-426E-4197-981C-C3C27A85FDD9}" sibTransId="{8DF8FA98-A04C-4F67-BCEF-82229793D42C}"/>
    <dgm:cxn modelId="{9E37D6F1-F29C-4961-A995-ABB4306FBA1B}" srcId="{8B5CCFDE-2122-485F-8437-3ABF2ACFDE85}" destId="{687AC3B4-C8BC-4284-8430-A00120BC68B5}" srcOrd="4" destOrd="0" parTransId="{B8E2285B-23AC-4581-A33F-FCC0BFF8C573}" sibTransId="{2F51EA27-070F-445B-BD41-6EA80845DDF7}"/>
    <dgm:cxn modelId="{D75029F2-0E1A-4017-92F9-759610FE1235}" srcId="{4571A07F-33D0-4DB9-A919-50587CEBA738}" destId="{9C744D00-10F2-4522-8959-B5073A9C8D8F}" srcOrd="1" destOrd="0" parTransId="{E44714B2-2ADB-4784-8400-8597348FF952}" sibTransId="{26609408-B0C3-43BA-A34A-0470A93DCA2B}"/>
    <dgm:cxn modelId="{2C9E6199-17E4-45D7-B447-32FC794C4D96}" type="presOf" srcId="{A0A6A904-1966-4B2A-AC28-5883BA8F5E89}" destId="{37C8F35C-679A-4951-BE30-FBBD4BF5CD5B}" srcOrd="0" destOrd="2" presId="urn:microsoft.com/office/officeart/2005/8/layout/vList5"/>
    <dgm:cxn modelId="{407B6FF2-E3F4-4AB4-AAEC-DA42C3662479}" srcId="{21117C8D-F569-466A-821E-A10BB35F6B3C}" destId="{8B5CCFDE-2122-485F-8437-3ABF2ACFDE85}" srcOrd="0" destOrd="0" parTransId="{013F1368-B9EA-4E13-B2EB-3CA36E6B21F6}" sibTransId="{0983E430-1ACB-4698-9525-4A40DE1FBD08}"/>
    <dgm:cxn modelId="{93C307B0-E7DF-4A0B-BA99-1EA2EBBA0627}" srcId="{21117C8D-F569-466A-821E-A10BB35F6B3C}" destId="{4571A07F-33D0-4DB9-A919-50587CEBA738}" srcOrd="2" destOrd="0" parTransId="{FC1F7A3C-BD4E-4ADD-BBB7-FBDAA5A347BE}" sibTransId="{9A1AAED9-02C1-4196-9395-211F18C6D3EB}"/>
    <dgm:cxn modelId="{65C20307-CACA-49AA-A00F-7DF22991A455}" type="presParOf" srcId="{04E06D8C-8FF8-4E85-9FD0-980688A9DB10}" destId="{441D87E5-8744-4123-B667-FA45735537FB}" srcOrd="0" destOrd="0" presId="urn:microsoft.com/office/officeart/2005/8/layout/vList5"/>
    <dgm:cxn modelId="{DC21ABFE-8646-4EFA-B515-730FA09C01B1}" type="presParOf" srcId="{441D87E5-8744-4123-B667-FA45735537FB}" destId="{886C8E0C-D22B-4CDF-83B2-28A2E071C831}" srcOrd="0" destOrd="0" presId="urn:microsoft.com/office/officeart/2005/8/layout/vList5"/>
    <dgm:cxn modelId="{B0C2AA59-A9B6-4FE8-B8A9-D24EDB8CA894}" type="presParOf" srcId="{441D87E5-8744-4123-B667-FA45735537FB}" destId="{37C8F35C-679A-4951-BE30-FBBD4BF5CD5B}" srcOrd="1" destOrd="0" presId="urn:microsoft.com/office/officeart/2005/8/layout/vList5"/>
    <dgm:cxn modelId="{BBA27DE0-A9EA-4DD6-9103-2CFB1188CC0B}" type="presParOf" srcId="{04E06D8C-8FF8-4E85-9FD0-980688A9DB10}" destId="{F71606B9-DDA7-4E03-BE5B-96091B1819AA}" srcOrd="1" destOrd="0" presId="urn:microsoft.com/office/officeart/2005/8/layout/vList5"/>
    <dgm:cxn modelId="{B2AF25AE-1BD5-4F94-AF2B-87BA34C5A8B3}" type="presParOf" srcId="{04E06D8C-8FF8-4E85-9FD0-980688A9DB10}" destId="{C929D35B-BAD4-4F5E-9379-DBFA74D8607F}" srcOrd="2" destOrd="0" presId="urn:microsoft.com/office/officeart/2005/8/layout/vList5"/>
    <dgm:cxn modelId="{882E651B-46F5-418D-A695-269AC2088656}" type="presParOf" srcId="{C929D35B-BAD4-4F5E-9379-DBFA74D8607F}" destId="{76A24D1B-7990-4C63-9D28-0C60EEAF41A3}" srcOrd="0" destOrd="0" presId="urn:microsoft.com/office/officeart/2005/8/layout/vList5"/>
    <dgm:cxn modelId="{0B3877DE-5E39-4E8C-AFEA-E2068BA5DA64}" type="presParOf" srcId="{C929D35B-BAD4-4F5E-9379-DBFA74D8607F}" destId="{24F5648A-752B-46C9-A3D8-9E66FE5AD7D2}" srcOrd="1" destOrd="0" presId="urn:microsoft.com/office/officeart/2005/8/layout/vList5"/>
    <dgm:cxn modelId="{DC66ACB1-8BEE-45B0-A788-4FC797A212CD}" type="presParOf" srcId="{04E06D8C-8FF8-4E85-9FD0-980688A9DB10}" destId="{1E853774-A7B2-493D-9416-52D74842553B}" srcOrd="3" destOrd="0" presId="urn:microsoft.com/office/officeart/2005/8/layout/vList5"/>
    <dgm:cxn modelId="{77FB3C38-AA4A-40A7-833A-67415C39E708}" type="presParOf" srcId="{04E06D8C-8FF8-4E85-9FD0-980688A9DB10}" destId="{C1065CFF-6401-47F1-AD76-6DFEF969F9B5}" srcOrd="4" destOrd="0" presId="urn:microsoft.com/office/officeart/2005/8/layout/vList5"/>
    <dgm:cxn modelId="{7F473888-6C7F-43D6-B29D-17CB36FC661A}" type="presParOf" srcId="{C1065CFF-6401-47F1-AD76-6DFEF969F9B5}" destId="{66703264-CC49-44C8-B5B3-0B421E056B12}" srcOrd="0" destOrd="0" presId="urn:microsoft.com/office/officeart/2005/8/layout/vList5"/>
    <dgm:cxn modelId="{88B42E3A-38B0-43A4-B51E-3DD3A89AA05D}" type="presParOf" srcId="{C1065CFF-6401-47F1-AD76-6DFEF969F9B5}" destId="{2F6FE156-5816-4CA0-AC17-7119A01D3B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2F3AE3-3C56-41AA-AAD4-7774DF3F84A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F35744-98B6-4703-8303-3A4F821F8A9E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900" b="1" dirty="0" smtClean="0">
              <a:solidFill>
                <a:srgbClr val="663300"/>
              </a:solidFill>
            </a:rPr>
            <a:t>Опыты (экспериментирование) </a:t>
          </a:r>
          <a:endParaRPr lang="ru-RU" sz="1900" b="1" dirty="0">
            <a:solidFill>
              <a:srgbClr val="663300"/>
            </a:solidFill>
          </a:endParaRPr>
        </a:p>
      </dgm:t>
    </dgm:pt>
    <dgm:pt modelId="{6B0EFF44-F1B9-4337-835F-E1F64FF3547E}" type="parTrans" cxnId="{7031DC0E-2628-4302-A8E1-B81754521F26}">
      <dgm:prSet/>
      <dgm:spPr/>
      <dgm:t>
        <a:bodyPr/>
        <a:lstStyle/>
        <a:p>
          <a:endParaRPr lang="ru-RU"/>
        </a:p>
      </dgm:t>
    </dgm:pt>
    <dgm:pt modelId="{52FAA19D-E62D-4CCF-99F4-675C23866A0D}" type="sibTrans" cxnId="{7031DC0E-2628-4302-A8E1-B81754521F26}">
      <dgm:prSet/>
      <dgm:spPr/>
      <dgm:t>
        <a:bodyPr/>
        <a:lstStyle/>
        <a:p>
          <a:endParaRPr lang="ru-RU"/>
        </a:p>
      </dgm:t>
    </dgm:pt>
    <dgm:pt modelId="{80FA1159-B383-4EBA-86C0-B61033979771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ru-RU" sz="2200" dirty="0" smtClean="0"/>
            <a:t>Состояние и превращение вещества.</a:t>
          </a:r>
          <a:endParaRPr lang="ru-RU" sz="2200" dirty="0"/>
        </a:p>
      </dgm:t>
    </dgm:pt>
    <dgm:pt modelId="{5019DCB2-A171-4E8F-AD7E-1D1AB2903FD4}" type="parTrans" cxnId="{E119A0AD-0BBC-445F-8AC8-20DD89FF98A7}">
      <dgm:prSet/>
      <dgm:spPr/>
      <dgm:t>
        <a:bodyPr/>
        <a:lstStyle/>
        <a:p>
          <a:endParaRPr lang="ru-RU"/>
        </a:p>
      </dgm:t>
    </dgm:pt>
    <dgm:pt modelId="{3DC7CC53-530F-4934-8B3B-B07E86E91BE2}" type="sibTrans" cxnId="{E119A0AD-0BBC-445F-8AC8-20DD89FF98A7}">
      <dgm:prSet/>
      <dgm:spPr/>
      <dgm:t>
        <a:bodyPr/>
        <a:lstStyle/>
        <a:p>
          <a:endParaRPr lang="ru-RU"/>
        </a:p>
      </dgm:t>
    </dgm:pt>
    <dgm:pt modelId="{9B6A8B41-F707-4A2E-A9CD-B2AF4733E78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2000" b="1" dirty="0" smtClean="0">
              <a:solidFill>
                <a:srgbClr val="663300"/>
              </a:solidFill>
            </a:rPr>
            <a:t>Коллекционирование (классификационная работа)</a:t>
          </a:r>
          <a:r>
            <a:rPr lang="ru-RU" sz="2000" b="1" i="1" dirty="0" smtClean="0">
              <a:solidFill>
                <a:srgbClr val="663300"/>
              </a:solidFill>
            </a:rPr>
            <a:t> </a:t>
          </a:r>
          <a:endParaRPr lang="ru-RU" sz="2000" b="1" dirty="0">
            <a:solidFill>
              <a:srgbClr val="663300"/>
            </a:solidFill>
          </a:endParaRPr>
        </a:p>
      </dgm:t>
    </dgm:pt>
    <dgm:pt modelId="{99DB82BE-0CD6-43CB-B34A-50C68177FE4A}" type="parTrans" cxnId="{896A0F8D-E11A-4343-8563-5A8A00414EB1}">
      <dgm:prSet/>
      <dgm:spPr/>
      <dgm:t>
        <a:bodyPr/>
        <a:lstStyle/>
        <a:p>
          <a:endParaRPr lang="ru-RU"/>
        </a:p>
      </dgm:t>
    </dgm:pt>
    <dgm:pt modelId="{68248CE7-BC4C-44C4-9E25-BCB3C0472060}" type="sibTrans" cxnId="{896A0F8D-E11A-4343-8563-5A8A00414EB1}">
      <dgm:prSet/>
      <dgm:spPr/>
      <dgm:t>
        <a:bodyPr/>
        <a:lstStyle/>
        <a:p>
          <a:endParaRPr lang="ru-RU"/>
        </a:p>
      </dgm:t>
    </dgm:pt>
    <dgm:pt modelId="{8697A67A-91ED-4640-B61B-2C764849B6A8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ru-RU" sz="2200" dirty="0" smtClean="0"/>
            <a:t>Виды растений. </a:t>
          </a:r>
          <a:endParaRPr lang="ru-RU" sz="2200" dirty="0"/>
        </a:p>
      </dgm:t>
    </dgm:pt>
    <dgm:pt modelId="{EB978B52-0B04-4090-AA80-469607A5AF11}" type="parTrans" cxnId="{13AEA7A5-B33D-47AD-AC3A-68FA3C39E29D}">
      <dgm:prSet/>
      <dgm:spPr/>
      <dgm:t>
        <a:bodyPr/>
        <a:lstStyle/>
        <a:p>
          <a:endParaRPr lang="ru-RU"/>
        </a:p>
      </dgm:t>
    </dgm:pt>
    <dgm:pt modelId="{16D5FBBD-F744-4F4C-A1AB-9970C32F2D02}" type="sibTrans" cxnId="{13AEA7A5-B33D-47AD-AC3A-68FA3C39E29D}">
      <dgm:prSet/>
      <dgm:spPr/>
      <dgm:t>
        <a:bodyPr/>
        <a:lstStyle/>
        <a:p>
          <a:endParaRPr lang="ru-RU"/>
        </a:p>
      </dgm:t>
    </dgm:pt>
    <dgm:pt modelId="{F6C110F9-5078-449D-9B09-77E60577D2D4}">
      <dgm:prSet phldrT="[Текст]" custT="1"/>
      <dgm:spPr/>
      <dgm:t>
        <a:bodyPr/>
        <a:lstStyle/>
        <a:p>
          <a:pPr algn="just"/>
          <a:r>
            <a:rPr lang="ru-RU" sz="2200" dirty="0" smtClean="0"/>
            <a:t>Движение   воздуха, воды.</a:t>
          </a:r>
          <a:r>
            <a:rPr lang="ru-RU" sz="2200" b="1" i="1" dirty="0" smtClean="0"/>
            <a:t> </a:t>
          </a:r>
          <a:endParaRPr lang="ru-RU" sz="2200" dirty="0"/>
        </a:p>
      </dgm:t>
    </dgm:pt>
    <dgm:pt modelId="{6F27FC18-0705-4F4D-9181-FD1D4C30AA3E}" type="parTrans" cxnId="{7D165015-7D8B-4C47-BD0E-DEDD686F0A4D}">
      <dgm:prSet/>
      <dgm:spPr/>
      <dgm:t>
        <a:bodyPr/>
        <a:lstStyle/>
        <a:p>
          <a:endParaRPr lang="ru-RU"/>
        </a:p>
      </dgm:t>
    </dgm:pt>
    <dgm:pt modelId="{D6ECFC49-6A07-4CA3-9CCC-CC8D7D60C2DC}" type="sibTrans" cxnId="{7D165015-7D8B-4C47-BD0E-DEDD686F0A4D}">
      <dgm:prSet/>
      <dgm:spPr/>
      <dgm:t>
        <a:bodyPr/>
        <a:lstStyle/>
        <a:p>
          <a:endParaRPr lang="ru-RU"/>
        </a:p>
      </dgm:t>
    </dgm:pt>
    <dgm:pt modelId="{697B4BBC-E367-4F61-A886-2A86B5EA349D}">
      <dgm:prSet phldrT="[Текст]" custT="1"/>
      <dgm:spPr/>
      <dgm:t>
        <a:bodyPr/>
        <a:lstStyle/>
        <a:p>
          <a:pPr algn="just"/>
          <a:r>
            <a:rPr lang="ru-RU" sz="2200" dirty="0" smtClean="0"/>
            <a:t>Свойства почвы и минералов. </a:t>
          </a:r>
          <a:endParaRPr lang="ru-RU" sz="2200" dirty="0"/>
        </a:p>
      </dgm:t>
    </dgm:pt>
    <dgm:pt modelId="{140CE467-C57E-4DB2-AEAD-A3FF1BB36C91}" type="parTrans" cxnId="{5AD8C988-2D40-415E-8B6F-E324A3387362}">
      <dgm:prSet/>
      <dgm:spPr/>
      <dgm:t>
        <a:bodyPr/>
        <a:lstStyle/>
        <a:p>
          <a:endParaRPr lang="ru-RU"/>
        </a:p>
      </dgm:t>
    </dgm:pt>
    <dgm:pt modelId="{59C13CEA-FF72-4169-BDC0-B6C2DB84B208}" type="sibTrans" cxnId="{5AD8C988-2D40-415E-8B6F-E324A3387362}">
      <dgm:prSet/>
      <dgm:spPr/>
      <dgm:t>
        <a:bodyPr/>
        <a:lstStyle/>
        <a:p>
          <a:endParaRPr lang="ru-RU"/>
        </a:p>
      </dgm:t>
    </dgm:pt>
    <dgm:pt modelId="{F4AE94DF-5614-47D2-BE2F-7D377BE661A1}">
      <dgm:prSet phldrT="[Текст]" custT="1"/>
      <dgm:spPr/>
      <dgm:t>
        <a:bodyPr/>
        <a:lstStyle/>
        <a:p>
          <a:pPr algn="just"/>
          <a:r>
            <a:rPr lang="ru-RU" sz="2200" dirty="0" smtClean="0"/>
            <a:t>Условия жизни растений.</a:t>
          </a:r>
          <a:endParaRPr lang="ru-RU" sz="2200" dirty="0"/>
        </a:p>
      </dgm:t>
    </dgm:pt>
    <dgm:pt modelId="{AFACC2AD-8DB5-4B36-917F-AB27C3BDCBB6}" type="parTrans" cxnId="{C281A05D-F8E6-47E6-AFE6-FE786AC8BFD8}">
      <dgm:prSet/>
      <dgm:spPr/>
      <dgm:t>
        <a:bodyPr/>
        <a:lstStyle/>
        <a:p>
          <a:endParaRPr lang="ru-RU"/>
        </a:p>
      </dgm:t>
    </dgm:pt>
    <dgm:pt modelId="{EA57BAA6-7EE8-4A6F-8ACE-9FB5EB9D3400}" type="sibTrans" cxnId="{C281A05D-F8E6-47E6-AFE6-FE786AC8BFD8}">
      <dgm:prSet/>
      <dgm:spPr/>
      <dgm:t>
        <a:bodyPr/>
        <a:lstStyle/>
        <a:p>
          <a:endParaRPr lang="ru-RU"/>
        </a:p>
      </dgm:t>
    </dgm:pt>
    <dgm:pt modelId="{3BCE3D11-51F7-469D-A25D-CD551368B973}">
      <dgm:prSet phldrT="[Текст]" custT="1"/>
      <dgm:spPr/>
      <dgm:t>
        <a:bodyPr/>
        <a:lstStyle/>
        <a:p>
          <a:pPr algn="just"/>
          <a:r>
            <a:rPr lang="ru-RU" sz="2200" dirty="0" smtClean="0"/>
            <a:t>Виды животных. </a:t>
          </a:r>
          <a:endParaRPr lang="ru-RU" sz="2200" dirty="0"/>
        </a:p>
      </dgm:t>
    </dgm:pt>
    <dgm:pt modelId="{F36BAEB6-7B0F-489E-9606-1CD21D814B77}" type="parTrans" cxnId="{769E2015-F5AB-4D2A-B342-DFA9F734FB87}">
      <dgm:prSet/>
      <dgm:spPr/>
      <dgm:t>
        <a:bodyPr/>
        <a:lstStyle/>
        <a:p>
          <a:endParaRPr lang="ru-RU"/>
        </a:p>
      </dgm:t>
    </dgm:pt>
    <dgm:pt modelId="{087AE056-279C-48D4-8025-705C9B4712CF}" type="sibTrans" cxnId="{769E2015-F5AB-4D2A-B342-DFA9F734FB87}">
      <dgm:prSet/>
      <dgm:spPr/>
      <dgm:t>
        <a:bodyPr/>
        <a:lstStyle/>
        <a:p>
          <a:endParaRPr lang="ru-RU"/>
        </a:p>
      </dgm:t>
    </dgm:pt>
    <dgm:pt modelId="{ACCFEBCA-7AB3-4AA7-B358-6241CEF756C7}">
      <dgm:prSet phldrT="[Текст]" custT="1"/>
      <dgm:spPr/>
      <dgm:t>
        <a:bodyPr/>
        <a:lstStyle/>
        <a:p>
          <a:pPr algn="just"/>
          <a:r>
            <a:rPr lang="ru-RU" sz="2200" dirty="0" smtClean="0"/>
            <a:t>Виды строительных сооружений. </a:t>
          </a:r>
          <a:endParaRPr lang="ru-RU" sz="2200" dirty="0"/>
        </a:p>
      </dgm:t>
    </dgm:pt>
    <dgm:pt modelId="{185D37B6-DA13-4F7F-8252-7E60F7D4A6BD}" type="parTrans" cxnId="{59EB44FC-31F3-442E-9BC0-CC3124AE9A43}">
      <dgm:prSet/>
      <dgm:spPr/>
      <dgm:t>
        <a:bodyPr/>
        <a:lstStyle/>
        <a:p>
          <a:endParaRPr lang="ru-RU"/>
        </a:p>
      </dgm:t>
    </dgm:pt>
    <dgm:pt modelId="{A2CFB00D-F93E-461E-8C0D-06E81BBA1508}" type="sibTrans" cxnId="{59EB44FC-31F3-442E-9BC0-CC3124AE9A43}">
      <dgm:prSet/>
      <dgm:spPr/>
      <dgm:t>
        <a:bodyPr/>
        <a:lstStyle/>
        <a:p>
          <a:endParaRPr lang="ru-RU"/>
        </a:p>
      </dgm:t>
    </dgm:pt>
    <dgm:pt modelId="{B2229603-F22D-4542-B659-8F46457EFFF5}">
      <dgm:prSet phldrT="[Текст]" custT="1"/>
      <dgm:spPr/>
      <dgm:t>
        <a:bodyPr/>
        <a:lstStyle/>
        <a:p>
          <a:pPr algn="just"/>
          <a:r>
            <a:rPr lang="ru-RU" sz="2200" dirty="0" smtClean="0"/>
            <a:t>Виды транспорта. </a:t>
          </a:r>
          <a:endParaRPr lang="ru-RU" sz="2200" dirty="0"/>
        </a:p>
      </dgm:t>
    </dgm:pt>
    <dgm:pt modelId="{A921C1BC-5C57-48EF-9033-2679824DED17}" type="parTrans" cxnId="{A48719AA-6072-4DA3-B0CE-EECA7398D4F9}">
      <dgm:prSet/>
      <dgm:spPr/>
      <dgm:t>
        <a:bodyPr/>
        <a:lstStyle/>
        <a:p>
          <a:endParaRPr lang="ru-RU"/>
        </a:p>
      </dgm:t>
    </dgm:pt>
    <dgm:pt modelId="{0B5079BD-1A9D-416A-AF74-A0117EB6EAE0}" type="sibTrans" cxnId="{A48719AA-6072-4DA3-B0CE-EECA7398D4F9}">
      <dgm:prSet/>
      <dgm:spPr/>
      <dgm:t>
        <a:bodyPr/>
        <a:lstStyle/>
        <a:p>
          <a:endParaRPr lang="ru-RU"/>
        </a:p>
      </dgm:t>
    </dgm:pt>
    <dgm:pt modelId="{546731E5-B3B6-45A4-BA0F-1C942D3E14AC}">
      <dgm:prSet phldrT="[Текст]" custT="1"/>
      <dgm:spPr/>
      <dgm:t>
        <a:bodyPr/>
        <a:lstStyle/>
        <a:p>
          <a:pPr algn="just"/>
          <a:r>
            <a:rPr lang="ru-RU" sz="2200" dirty="0" smtClean="0"/>
            <a:t>Виды профессий.</a:t>
          </a:r>
          <a:endParaRPr lang="ru-RU" sz="2200" dirty="0"/>
        </a:p>
      </dgm:t>
    </dgm:pt>
    <dgm:pt modelId="{113DB12C-58C1-4D7D-823D-62DFC19582CD}" type="parTrans" cxnId="{76790B29-172C-4B0D-BED4-987BA75903C9}">
      <dgm:prSet/>
      <dgm:spPr/>
      <dgm:t>
        <a:bodyPr/>
        <a:lstStyle/>
        <a:p>
          <a:endParaRPr lang="ru-RU"/>
        </a:p>
      </dgm:t>
    </dgm:pt>
    <dgm:pt modelId="{D40BCE1B-BB1F-407B-9DF3-52526D4A5F0F}" type="sibTrans" cxnId="{76790B29-172C-4B0D-BED4-987BA75903C9}">
      <dgm:prSet/>
      <dgm:spPr/>
      <dgm:t>
        <a:bodyPr/>
        <a:lstStyle/>
        <a:p>
          <a:endParaRPr lang="ru-RU"/>
        </a:p>
      </dgm:t>
    </dgm:pt>
    <dgm:pt modelId="{914288F6-0418-4416-824A-0775A0EB427B}" type="pres">
      <dgm:prSet presAssocID="{522F3AE3-3C56-41AA-AAD4-7774DF3F84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1BB0EA-74A5-45BB-BEF8-1028A52A6570}" type="pres">
      <dgm:prSet presAssocID="{D3F35744-98B6-4703-8303-3A4F821F8A9E}" presName="linNode" presStyleCnt="0"/>
      <dgm:spPr/>
    </dgm:pt>
    <dgm:pt modelId="{A18EB248-E307-433F-A97A-6F64DDF6F69D}" type="pres">
      <dgm:prSet presAssocID="{D3F35744-98B6-4703-8303-3A4F821F8A9E}" presName="parentText" presStyleLbl="node1" presStyleIdx="0" presStyleCnt="2" custScaleY="45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DF8CE-D1E1-4366-9A9E-C94939C4A384}" type="pres">
      <dgm:prSet presAssocID="{D3F35744-98B6-4703-8303-3A4F821F8A9E}" presName="descendantText" presStyleLbl="alignAccFollowNode1" presStyleIdx="0" presStyleCnt="2" custScaleY="65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39453-1050-4AF4-8744-CA83EC4C0199}" type="pres">
      <dgm:prSet presAssocID="{52FAA19D-E62D-4CCF-99F4-675C23866A0D}" presName="sp" presStyleCnt="0"/>
      <dgm:spPr/>
    </dgm:pt>
    <dgm:pt modelId="{22B47B65-F48B-4088-AFA0-2E7EBB8FDADF}" type="pres">
      <dgm:prSet presAssocID="{9B6A8B41-F707-4A2E-A9CD-B2AF4733E787}" presName="linNode" presStyleCnt="0"/>
      <dgm:spPr/>
    </dgm:pt>
    <dgm:pt modelId="{2453DD7B-A5A1-4FED-8D29-0322FA35E6B9}" type="pres">
      <dgm:prSet presAssocID="{9B6A8B41-F707-4A2E-A9CD-B2AF4733E787}" presName="parentText" presStyleLbl="node1" presStyleIdx="1" presStyleCnt="2" custScaleY="446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CAD5A-6724-40F3-AEAE-CBCD2DA9E158}" type="pres">
      <dgm:prSet presAssocID="{9B6A8B41-F707-4A2E-A9CD-B2AF4733E78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19A0AD-0BBC-445F-8AC8-20DD89FF98A7}" srcId="{D3F35744-98B6-4703-8303-3A4F821F8A9E}" destId="{80FA1159-B383-4EBA-86C0-B61033979771}" srcOrd="0" destOrd="0" parTransId="{5019DCB2-A171-4E8F-AD7E-1D1AB2903FD4}" sibTransId="{3DC7CC53-530F-4934-8B3B-B07E86E91BE2}"/>
    <dgm:cxn modelId="{4F81C60C-D3D1-4738-B7CD-47A85730A625}" type="presOf" srcId="{B2229603-F22D-4542-B659-8F46457EFFF5}" destId="{501CAD5A-6724-40F3-AEAE-CBCD2DA9E158}" srcOrd="0" destOrd="3" presId="urn:microsoft.com/office/officeart/2005/8/layout/vList5"/>
    <dgm:cxn modelId="{896A0F8D-E11A-4343-8563-5A8A00414EB1}" srcId="{522F3AE3-3C56-41AA-AAD4-7774DF3F84A1}" destId="{9B6A8B41-F707-4A2E-A9CD-B2AF4733E787}" srcOrd="1" destOrd="0" parTransId="{99DB82BE-0CD6-43CB-B34A-50C68177FE4A}" sibTransId="{68248CE7-BC4C-44C4-9E25-BCB3C0472060}"/>
    <dgm:cxn modelId="{25590963-1FD8-4004-B6C3-78FDFA4171D0}" type="presOf" srcId="{3BCE3D11-51F7-469D-A25D-CD551368B973}" destId="{501CAD5A-6724-40F3-AEAE-CBCD2DA9E158}" srcOrd="0" destOrd="1" presId="urn:microsoft.com/office/officeart/2005/8/layout/vList5"/>
    <dgm:cxn modelId="{5DAB31C8-988B-4C5E-A0DF-632C3E2075B3}" type="presOf" srcId="{F6C110F9-5078-449D-9B09-77E60577D2D4}" destId="{FCDDF8CE-D1E1-4366-9A9E-C94939C4A384}" srcOrd="0" destOrd="1" presId="urn:microsoft.com/office/officeart/2005/8/layout/vList5"/>
    <dgm:cxn modelId="{7031DC0E-2628-4302-A8E1-B81754521F26}" srcId="{522F3AE3-3C56-41AA-AAD4-7774DF3F84A1}" destId="{D3F35744-98B6-4703-8303-3A4F821F8A9E}" srcOrd="0" destOrd="0" parTransId="{6B0EFF44-F1B9-4337-835F-E1F64FF3547E}" sibTransId="{52FAA19D-E62D-4CCF-99F4-675C23866A0D}"/>
    <dgm:cxn modelId="{5AD8C988-2D40-415E-8B6F-E324A3387362}" srcId="{D3F35744-98B6-4703-8303-3A4F821F8A9E}" destId="{697B4BBC-E367-4F61-A886-2A86B5EA349D}" srcOrd="2" destOrd="0" parTransId="{140CE467-C57E-4DB2-AEAD-A3FF1BB36C91}" sibTransId="{59C13CEA-FF72-4169-BDC0-B6C2DB84B208}"/>
    <dgm:cxn modelId="{B8D7B5CD-B565-4F6F-90E7-8ED350656D85}" type="presOf" srcId="{F4AE94DF-5614-47D2-BE2F-7D377BE661A1}" destId="{FCDDF8CE-D1E1-4366-9A9E-C94939C4A384}" srcOrd="0" destOrd="3" presId="urn:microsoft.com/office/officeart/2005/8/layout/vList5"/>
    <dgm:cxn modelId="{E8005061-5F54-4BE1-A5D9-70707B52DDEF}" type="presOf" srcId="{80FA1159-B383-4EBA-86C0-B61033979771}" destId="{FCDDF8CE-D1E1-4366-9A9E-C94939C4A384}" srcOrd="0" destOrd="0" presId="urn:microsoft.com/office/officeart/2005/8/layout/vList5"/>
    <dgm:cxn modelId="{7D165015-7D8B-4C47-BD0E-DEDD686F0A4D}" srcId="{D3F35744-98B6-4703-8303-3A4F821F8A9E}" destId="{F6C110F9-5078-449D-9B09-77E60577D2D4}" srcOrd="1" destOrd="0" parTransId="{6F27FC18-0705-4F4D-9181-FD1D4C30AA3E}" sibTransId="{D6ECFC49-6A07-4CA3-9CCC-CC8D7D60C2DC}"/>
    <dgm:cxn modelId="{CA682646-FE6F-4AA6-B82F-18D7C9F9520A}" type="presOf" srcId="{546731E5-B3B6-45A4-BA0F-1C942D3E14AC}" destId="{501CAD5A-6724-40F3-AEAE-CBCD2DA9E158}" srcOrd="0" destOrd="4" presId="urn:microsoft.com/office/officeart/2005/8/layout/vList5"/>
    <dgm:cxn modelId="{A48719AA-6072-4DA3-B0CE-EECA7398D4F9}" srcId="{9B6A8B41-F707-4A2E-A9CD-B2AF4733E787}" destId="{B2229603-F22D-4542-B659-8F46457EFFF5}" srcOrd="3" destOrd="0" parTransId="{A921C1BC-5C57-48EF-9033-2679824DED17}" sibTransId="{0B5079BD-1A9D-416A-AF74-A0117EB6EAE0}"/>
    <dgm:cxn modelId="{13AEA7A5-B33D-47AD-AC3A-68FA3C39E29D}" srcId="{9B6A8B41-F707-4A2E-A9CD-B2AF4733E787}" destId="{8697A67A-91ED-4640-B61B-2C764849B6A8}" srcOrd="0" destOrd="0" parTransId="{EB978B52-0B04-4090-AA80-469607A5AF11}" sibTransId="{16D5FBBD-F744-4F4C-A1AB-9970C32F2D02}"/>
    <dgm:cxn modelId="{C281A05D-F8E6-47E6-AFE6-FE786AC8BFD8}" srcId="{D3F35744-98B6-4703-8303-3A4F821F8A9E}" destId="{F4AE94DF-5614-47D2-BE2F-7D377BE661A1}" srcOrd="3" destOrd="0" parTransId="{AFACC2AD-8DB5-4B36-917F-AB27C3BDCBB6}" sibTransId="{EA57BAA6-7EE8-4A6F-8ACE-9FB5EB9D3400}"/>
    <dgm:cxn modelId="{59EB44FC-31F3-442E-9BC0-CC3124AE9A43}" srcId="{9B6A8B41-F707-4A2E-A9CD-B2AF4733E787}" destId="{ACCFEBCA-7AB3-4AA7-B358-6241CEF756C7}" srcOrd="2" destOrd="0" parTransId="{185D37B6-DA13-4F7F-8252-7E60F7D4A6BD}" sibTransId="{A2CFB00D-F93E-461E-8C0D-06E81BBA1508}"/>
    <dgm:cxn modelId="{42433116-DFBF-4B2C-A152-B6F044208395}" type="presOf" srcId="{522F3AE3-3C56-41AA-AAD4-7774DF3F84A1}" destId="{914288F6-0418-4416-824A-0775A0EB427B}" srcOrd="0" destOrd="0" presId="urn:microsoft.com/office/officeart/2005/8/layout/vList5"/>
    <dgm:cxn modelId="{BBC6C709-AC2E-4784-BE13-473BBC48F8BF}" type="presOf" srcId="{697B4BBC-E367-4F61-A886-2A86B5EA349D}" destId="{FCDDF8CE-D1E1-4366-9A9E-C94939C4A384}" srcOrd="0" destOrd="2" presId="urn:microsoft.com/office/officeart/2005/8/layout/vList5"/>
    <dgm:cxn modelId="{769E2015-F5AB-4D2A-B342-DFA9F734FB87}" srcId="{9B6A8B41-F707-4A2E-A9CD-B2AF4733E787}" destId="{3BCE3D11-51F7-469D-A25D-CD551368B973}" srcOrd="1" destOrd="0" parTransId="{F36BAEB6-7B0F-489E-9606-1CD21D814B77}" sibTransId="{087AE056-279C-48D4-8025-705C9B4712CF}"/>
    <dgm:cxn modelId="{A8D59D8B-CF9A-47CE-AD64-F6B0CAF753E7}" type="presOf" srcId="{8697A67A-91ED-4640-B61B-2C764849B6A8}" destId="{501CAD5A-6724-40F3-AEAE-CBCD2DA9E158}" srcOrd="0" destOrd="0" presId="urn:microsoft.com/office/officeart/2005/8/layout/vList5"/>
    <dgm:cxn modelId="{1E409261-492B-42F0-A91E-304D0D0617DE}" type="presOf" srcId="{D3F35744-98B6-4703-8303-3A4F821F8A9E}" destId="{A18EB248-E307-433F-A97A-6F64DDF6F69D}" srcOrd="0" destOrd="0" presId="urn:microsoft.com/office/officeart/2005/8/layout/vList5"/>
    <dgm:cxn modelId="{9286C97A-0387-45C3-B20A-A7B0FE069E25}" type="presOf" srcId="{ACCFEBCA-7AB3-4AA7-B358-6241CEF756C7}" destId="{501CAD5A-6724-40F3-AEAE-CBCD2DA9E158}" srcOrd="0" destOrd="2" presId="urn:microsoft.com/office/officeart/2005/8/layout/vList5"/>
    <dgm:cxn modelId="{76790B29-172C-4B0D-BED4-987BA75903C9}" srcId="{9B6A8B41-F707-4A2E-A9CD-B2AF4733E787}" destId="{546731E5-B3B6-45A4-BA0F-1C942D3E14AC}" srcOrd="4" destOrd="0" parTransId="{113DB12C-58C1-4D7D-823D-62DFC19582CD}" sibTransId="{D40BCE1B-BB1F-407B-9DF3-52526D4A5F0F}"/>
    <dgm:cxn modelId="{9BF012BF-2372-4871-B2F0-6345B845F92D}" type="presOf" srcId="{9B6A8B41-F707-4A2E-A9CD-B2AF4733E787}" destId="{2453DD7B-A5A1-4FED-8D29-0322FA35E6B9}" srcOrd="0" destOrd="0" presId="urn:microsoft.com/office/officeart/2005/8/layout/vList5"/>
    <dgm:cxn modelId="{9BE2CFEE-51A2-4135-B2F9-6F659337925F}" type="presParOf" srcId="{914288F6-0418-4416-824A-0775A0EB427B}" destId="{D31BB0EA-74A5-45BB-BEF8-1028A52A6570}" srcOrd="0" destOrd="0" presId="urn:microsoft.com/office/officeart/2005/8/layout/vList5"/>
    <dgm:cxn modelId="{7FE5FEF4-694A-4218-A277-9E676744B731}" type="presParOf" srcId="{D31BB0EA-74A5-45BB-BEF8-1028A52A6570}" destId="{A18EB248-E307-433F-A97A-6F64DDF6F69D}" srcOrd="0" destOrd="0" presId="urn:microsoft.com/office/officeart/2005/8/layout/vList5"/>
    <dgm:cxn modelId="{5F6522F1-4F91-4ACD-9EDC-6AE533FC4B8C}" type="presParOf" srcId="{D31BB0EA-74A5-45BB-BEF8-1028A52A6570}" destId="{FCDDF8CE-D1E1-4366-9A9E-C94939C4A384}" srcOrd="1" destOrd="0" presId="urn:microsoft.com/office/officeart/2005/8/layout/vList5"/>
    <dgm:cxn modelId="{FC10689A-65DF-497A-B0BC-72C68306A6B4}" type="presParOf" srcId="{914288F6-0418-4416-824A-0775A0EB427B}" destId="{E1739453-1050-4AF4-8744-CA83EC4C0199}" srcOrd="1" destOrd="0" presId="urn:microsoft.com/office/officeart/2005/8/layout/vList5"/>
    <dgm:cxn modelId="{10F36CE7-C4D7-4A2E-884B-EBB36EFD5212}" type="presParOf" srcId="{914288F6-0418-4416-824A-0775A0EB427B}" destId="{22B47B65-F48B-4088-AFA0-2E7EBB8FDADF}" srcOrd="2" destOrd="0" presId="urn:microsoft.com/office/officeart/2005/8/layout/vList5"/>
    <dgm:cxn modelId="{D5B9458C-26CD-4AFB-80D1-802A658B3A76}" type="presParOf" srcId="{22B47B65-F48B-4088-AFA0-2E7EBB8FDADF}" destId="{2453DD7B-A5A1-4FED-8D29-0322FA35E6B9}" srcOrd="0" destOrd="0" presId="urn:microsoft.com/office/officeart/2005/8/layout/vList5"/>
    <dgm:cxn modelId="{DD97D064-ADC8-4E6A-89BB-B7ACFE6CA65B}" type="presParOf" srcId="{22B47B65-F48B-4088-AFA0-2E7EBB8FDADF}" destId="{501CAD5A-6724-40F3-AEAE-CBCD2DA9E1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F9875B-E2E7-446E-B997-BDDC9069D8F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6813F8-1DBD-4D34-AC68-48E024183480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b="1" dirty="0" smtClean="0">
              <a:solidFill>
                <a:srgbClr val="663300"/>
              </a:solidFill>
            </a:rPr>
            <a:t>Путешествие по «реке времени»</a:t>
          </a:r>
          <a:endParaRPr lang="ru-RU" b="1" dirty="0">
            <a:solidFill>
              <a:srgbClr val="663300"/>
            </a:solidFill>
          </a:endParaRPr>
        </a:p>
      </dgm:t>
    </dgm:pt>
    <dgm:pt modelId="{1C990CAF-9E03-4B92-9A2D-81859D7045B9}" type="parTrans" cxnId="{420333F4-C297-4684-8361-FA5BA1E9C1C3}">
      <dgm:prSet/>
      <dgm:spPr/>
      <dgm:t>
        <a:bodyPr/>
        <a:lstStyle/>
        <a:p>
          <a:endParaRPr lang="ru-RU"/>
        </a:p>
      </dgm:t>
    </dgm:pt>
    <dgm:pt modelId="{0B4D8A01-99F8-4ADD-8E80-2F417500EFB2}" type="sibTrans" cxnId="{420333F4-C297-4684-8361-FA5BA1E9C1C3}">
      <dgm:prSet/>
      <dgm:spPr/>
      <dgm:t>
        <a:bodyPr/>
        <a:lstStyle/>
        <a:p>
          <a:endParaRPr lang="ru-RU"/>
        </a:p>
      </dgm:t>
    </dgm:pt>
    <dgm:pt modelId="{49076462-832D-4C05-B751-B17F78D17066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ru-RU" dirty="0" smtClean="0"/>
            <a:t>Прошлое и настоящее    человечества (историческое время) в «метках» материальной цивилизации (например, Египет — пирамиды). </a:t>
          </a:r>
          <a:endParaRPr lang="ru-RU" dirty="0"/>
        </a:p>
      </dgm:t>
    </dgm:pt>
    <dgm:pt modelId="{3844BB76-E721-42F9-A9FC-649B2CDCA4CA}" type="parTrans" cxnId="{6AD70D6A-1B99-42A2-9201-7E8683BCAACE}">
      <dgm:prSet/>
      <dgm:spPr/>
      <dgm:t>
        <a:bodyPr/>
        <a:lstStyle/>
        <a:p>
          <a:endParaRPr lang="ru-RU"/>
        </a:p>
      </dgm:t>
    </dgm:pt>
    <dgm:pt modelId="{A341E162-5093-4119-A89C-9F16A7EE7FA6}" type="sibTrans" cxnId="{6AD70D6A-1B99-42A2-9201-7E8683BCAACE}">
      <dgm:prSet/>
      <dgm:spPr/>
      <dgm:t>
        <a:bodyPr/>
        <a:lstStyle/>
        <a:p>
          <a:endParaRPr lang="ru-RU"/>
        </a:p>
      </dgm:t>
    </dgm:pt>
    <dgm:pt modelId="{C6D53366-8092-43F2-9631-400D32522DE3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ru-RU" dirty="0" smtClean="0"/>
            <a:t>Стороны света. </a:t>
          </a:r>
          <a:endParaRPr lang="ru-RU" dirty="0"/>
        </a:p>
      </dgm:t>
    </dgm:pt>
    <dgm:pt modelId="{D37615EB-87D6-4127-8FD1-E54EDA19DD14}" type="sibTrans" cxnId="{9671E500-4F5B-4457-A5CD-82D93C1889D9}">
      <dgm:prSet/>
      <dgm:spPr/>
      <dgm:t>
        <a:bodyPr/>
        <a:lstStyle/>
        <a:p>
          <a:endParaRPr lang="ru-RU"/>
        </a:p>
      </dgm:t>
    </dgm:pt>
    <dgm:pt modelId="{F77FD526-50BA-4E30-945D-F2A6F62DA8FC}" type="parTrans" cxnId="{9671E500-4F5B-4457-A5CD-82D93C1889D9}">
      <dgm:prSet/>
      <dgm:spPr/>
      <dgm:t>
        <a:bodyPr/>
        <a:lstStyle/>
        <a:p>
          <a:endParaRPr lang="ru-RU"/>
        </a:p>
      </dgm:t>
    </dgm:pt>
    <dgm:pt modelId="{5BA42100-ECC3-42E9-9AA1-EDEF3863717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b="1" dirty="0" smtClean="0">
              <a:solidFill>
                <a:srgbClr val="663300"/>
              </a:solidFill>
            </a:rPr>
            <a:t>Путешествие по карте</a:t>
          </a:r>
          <a:r>
            <a:rPr lang="ru-RU" b="1" i="1" dirty="0" smtClean="0">
              <a:solidFill>
                <a:srgbClr val="663300"/>
              </a:solidFill>
            </a:rPr>
            <a:t> </a:t>
          </a:r>
          <a:endParaRPr lang="ru-RU" dirty="0">
            <a:solidFill>
              <a:srgbClr val="663300"/>
            </a:solidFill>
          </a:endParaRPr>
        </a:p>
      </dgm:t>
    </dgm:pt>
    <dgm:pt modelId="{118F3081-CF5C-48DF-99BE-FBBFF957231E}" type="sibTrans" cxnId="{8F16D9BF-1BFF-4452-994B-BF871E9AB5B6}">
      <dgm:prSet/>
      <dgm:spPr/>
      <dgm:t>
        <a:bodyPr/>
        <a:lstStyle/>
        <a:p>
          <a:endParaRPr lang="ru-RU"/>
        </a:p>
      </dgm:t>
    </dgm:pt>
    <dgm:pt modelId="{7672981A-1982-4ED9-9F06-55B1035D2522}" type="parTrans" cxnId="{8F16D9BF-1BFF-4452-994B-BF871E9AB5B6}">
      <dgm:prSet/>
      <dgm:spPr/>
      <dgm:t>
        <a:bodyPr/>
        <a:lstStyle/>
        <a:p>
          <a:endParaRPr lang="ru-RU"/>
        </a:p>
      </dgm:t>
    </dgm:pt>
    <dgm:pt modelId="{F37B8BA2-B9A8-40B4-9088-6C4332795CC9}">
      <dgm:prSet phldrT="[Текст]"/>
      <dgm:spPr/>
      <dgm:t>
        <a:bodyPr/>
        <a:lstStyle/>
        <a:p>
          <a:pPr algn="just"/>
          <a:r>
            <a:rPr lang="ru-RU" dirty="0" smtClean="0"/>
            <a:t>Рельефы местности. </a:t>
          </a:r>
          <a:endParaRPr lang="ru-RU" dirty="0"/>
        </a:p>
      </dgm:t>
    </dgm:pt>
    <dgm:pt modelId="{C95DD197-2B2F-4550-A3BF-8CAB485E802C}" type="parTrans" cxnId="{B2349E0C-814B-487C-9A09-2056ACB75CAD}">
      <dgm:prSet/>
      <dgm:spPr/>
      <dgm:t>
        <a:bodyPr/>
        <a:lstStyle/>
        <a:p>
          <a:endParaRPr lang="ru-RU"/>
        </a:p>
      </dgm:t>
    </dgm:pt>
    <dgm:pt modelId="{4ADA3C77-2A15-4A8A-840C-E5C7EC795C19}" type="sibTrans" cxnId="{B2349E0C-814B-487C-9A09-2056ACB75CAD}">
      <dgm:prSet/>
      <dgm:spPr/>
      <dgm:t>
        <a:bodyPr/>
        <a:lstStyle/>
        <a:p>
          <a:endParaRPr lang="ru-RU"/>
        </a:p>
      </dgm:t>
    </dgm:pt>
    <dgm:pt modelId="{7D2E1671-64CE-467E-B239-600FEBEB61E5}">
      <dgm:prSet phldrT="[Текст]"/>
      <dgm:spPr/>
      <dgm:t>
        <a:bodyPr/>
        <a:lstStyle/>
        <a:p>
          <a:pPr algn="just"/>
          <a:r>
            <a:rPr lang="ru-RU" dirty="0" smtClean="0"/>
            <a:t>Природные    ландшафты и их обитатели.</a:t>
          </a:r>
          <a:r>
            <a:rPr lang="ru-RU" b="1" i="1" dirty="0" smtClean="0"/>
            <a:t> </a:t>
          </a:r>
          <a:endParaRPr lang="ru-RU" dirty="0"/>
        </a:p>
      </dgm:t>
    </dgm:pt>
    <dgm:pt modelId="{1B11CEA5-1301-4211-90DC-CD6A6DAE9DA8}" type="parTrans" cxnId="{BFDC0EDD-264B-40A6-8124-A731BCF01D92}">
      <dgm:prSet/>
      <dgm:spPr/>
      <dgm:t>
        <a:bodyPr/>
        <a:lstStyle/>
        <a:p>
          <a:endParaRPr lang="ru-RU"/>
        </a:p>
      </dgm:t>
    </dgm:pt>
    <dgm:pt modelId="{A3186962-C347-453E-92BE-4004CFB98084}" type="sibTrans" cxnId="{BFDC0EDD-264B-40A6-8124-A731BCF01D92}">
      <dgm:prSet/>
      <dgm:spPr/>
      <dgm:t>
        <a:bodyPr/>
        <a:lstStyle/>
        <a:p>
          <a:endParaRPr lang="ru-RU"/>
        </a:p>
      </dgm:t>
    </dgm:pt>
    <dgm:pt modelId="{680BA0F7-83FF-4568-AC9D-027F57769CA5}">
      <dgm:prSet phldrT="[Текст]"/>
      <dgm:spPr/>
      <dgm:t>
        <a:bodyPr/>
        <a:lstStyle/>
        <a:p>
          <a:pPr algn="just"/>
          <a:r>
            <a:rPr lang="ru-RU" dirty="0" smtClean="0"/>
            <a:t>Части света, их природные и культурные «метки» - символы.</a:t>
          </a:r>
          <a:endParaRPr lang="ru-RU" dirty="0"/>
        </a:p>
      </dgm:t>
    </dgm:pt>
    <dgm:pt modelId="{151FD3AC-EC5B-4789-B5A6-4D8F5F3B60E7}" type="parTrans" cxnId="{392CB5A0-0923-44E3-BB81-6DA243567D75}">
      <dgm:prSet/>
      <dgm:spPr/>
      <dgm:t>
        <a:bodyPr/>
        <a:lstStyle/>
        <a:p>
          <a:endParaRPr lang="ru-RU"/>
        </a:p>
      </dgm:t>
    </dgm:pt>
    <dgm:pt modelId="{D94CF869-908F-4F9A-93DF-AE1CEB0090C5}" type="sibTrans" cxnId="{392CB5A0-0923-44E3-BB81-6DA243567D75}">
      <dgm:prSet/>
      <dgm:spPr/>
      <dgm:t>
        <a:bodyPr/>
        <a:lstStyle/>
        <a:p>
          <a:endParaRPr lang="ru-RU"/>
        </a:p>
      </dgm:t>
    </dgm:pt>
    <dgm:pt modelId="{238E91E0-3BE1-4F9D-B501-2F822AFA7EAB}">
      <dgm:prSet phldrT="[Текст]"/>
      <dgm:spPr/>
      <dgm:t>
        <a:bodyPr/>
        <a:lstStyle/>
        <a:p>
          <a:pPr algn="just"/>
          <a:r>
            <a:rPr lang="ru-RU" dirty="0" smtClean="0"/>
            <a:t>История    жилища и благоустройства.</a:t>
          </a:r>
          <a:endParaRPr lang="ru-RU" dirty="0"/>
        </a:p>
      </dgm:t>
    </dgm:pt>
    <dgm:pt modelId="{CEAF7C77-9B8C-4454-8F72-A010D64071F8}" type="parTrans" cxnId="{7C8F9835-9965-461C-9FDA-A35D7684B4E8}">
      <dgm:prSet/>
      <dgm:spPr/>
      <dgm:t>
        <a:bodyPr/>
        <a:lstStyle/>
        <a:p>
          <a:endParaRPr lang="ru-RU"/>
        </a:p>
      </dgm:t>
    </dgm:pt>
    <dgm:pt modelId="{228BEEB6-CCFD-45AD-B6A1-4839A454DA57}" type="sibTrans" cxnId="{7C8F9835-9965-461C-9FDA-A35D7684B4E8}">
      <dgm:prSet/>
      <dgm:spPr/>
      <dgm:t>
        <a:bodyPr/>
        <a:lstStyle/>
        <a:p>
          <a:endParaRPr lang="ru-RU"/>
        </a:p>
      </dgm:t>
    </dgm:pt>
    <dgm:pt modelId="{EA108218-67F0-4272-A1D1-1A2CAD600FB2}" type="pres">
      <dgm:prSet presAssocID="{78F9875B-E2E7-446E-B997-BDDC9069D8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28E468-F773-4625-A030-A6E20F0B2AB1}" type="pres">
      <dgm:prSet presAssocID="{5BA42100-ECC3-42E9-9AA1-EDEF3863717E}" presName="linNode" presStyleCnt="0"/>
      <dgm:spPr/>
    </dgm:pt>
    <dgm:pt modelId="{75BF6B74-4D1C-4882-843B-69B9F7CAB5AB}" type="pres">
      <dgm:prSet presAssocID="{5BA42100-ECC3-42E9-9AA1-EDEF3863717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CDF96-71DF-4B86-B649-C4DA33C83D19}" type="pres">
      <dgm:prSet presAssocID="{5BA42100-ECC3-42E9-9AA1-EDEF3863717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0CFC8-E125-4552-B6C8-EFAE84B941A0}" type="pres">
      <dgm:prSet presAssocID="{118F3081-CF5C-48DF-99BE-FBBFF957231E}" presName="sp" presStyleCnt="0"/>
      <dgm:spPr/>
    </dgm:pt>
    <dgm:pt modelId="{67777F05-EE23-498F-B78E-B6109F5F56B5}" type="pres">
      <dgm:prSet presAssocID="{FC6813F8-1DBD-4D34-AC68-48E024183480}" presName="linNode" presStyleCnt="0"/>
      <dgm:spPr/>
    </dgm:pt>
    <dgm:pt modelId="{21D1C0C7-F741-42A5-970F-78CE75DA16DA}" type="pres">
      <dgm:prSet presAssocID="{FC6813F8-1DBD-4D34-AC68-48E02418348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A5FAE-F7C8-4B7A-94D3-544FE6563F11}" type="pres">
      <dgm:prSet presAssocID="{FC6813F8-1DBD-4D34-AC68-48E02418348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055443-0E82-47D4-BFD9-2BB284A943E9}" type="presOf" srcId="{5BA42100-ECC3-42E9-9AA1-EDEF3863717E}" destId="{75BF6B74-4D1C-4882-843B-69B9F7CAB5AB}" srcOrd="0" destOrd="0" presId="urn:microsoft.com/office/officeart/2005/8/layout/vList5"/>
    <dgm:cxn modelId="{A43BA516-53E6-465F-9E80-D8BA1E9B7974}" type="presOf" srcId="{238E91E0-3BE1-4F9D-B501-2F822AFA7EAB}" destId="{F70A5FAE-F7C8-4B7A-94D3-544FE6563F11}" srcOrd="0" destOrd="1" presId="urn:microsoft.com/office/officeart/2005/8/layout/vList5"/>
    <dgm:cxn modelId="{8F16D9BF-1BFF-4452-994B-BF871E9AB5B6}" srcId="{78F9875B-E2E7-446E-B997-BDDC9069D8FB}" destId="{5BA42100-ECC3-42E9-9AA1-EDEF3863717E}" srcOrd="0" destOrd="0" parTransId="{7672981A-1982-4ED9-9F06-55B1035D2522}" sibTransId="{118F3081-CF5C-48DF-99BE-FBBFF957231E}"/>
    <dgm:cxn modelId="{9671E500-4F5B-4457-A5CD-82D93C1889D9}" srcId="{5BA42100-ECC3-42E9-9AA1-EDEF3863717E}" destId="{C6D53366-8092-43F2-9631-400D32522DE3}" srcOrd="0" destOrd="0" parTransId="{F77FD526-50BA-4E30-945D-F2A6F62DA8FC}" sibTransId="{D37615EB-87D6-4127-8FD1-E54EDA19DD14}"/>
    <dgm:cxn modelId="{B2349E0C-814B-487C-9A09-2056ACB75CAD}" srcId="{5BA42100-ECC3-42E9-9AA1-EDEF3863717E}" destId="{F37B8BA2-B9A8-40B4-9088-6C4332795CC9}" srcOrd="1" destOrd="0" parTransId="{C95DD197-2B2F-4550-A3BF-8CAB485E802C}" sibTransId="{4ADA3C77-2A15-4A8A-840C-E5C7EC795C19}"/>
    <dgm:cxn modelId="{A160C8B3-CC14-4EEF-B4E6-1B10C8B4A400}" type="presOf" srcId="{FC6813F8-1DBD-4D34-AC68-48E024183480}" destId="{21D1C0C7-F741-42A5-970F-78CE75DA16DA}" srcOrd="0" destOrd="0" presId="urn:microsoft.com/office/officeart/2005/8/layout/vList5"/>
    <dgm:cxn modelId="{FDA75B7A-B70B-4E78-ACF7-36C1ED61546C}" type="presOf" srcId="{680BA0F7-83FF-4568-AC9D-027F57769CA5}" destId="{6E4CDF96-71DF-4B86-B649-C4DA33C83D19}" srcOrd="0" destOrd="3" presId="urn:microsoft.com/office/officeart/2005/8/layout/vList5"/>
    <dgm:cxn modelId="{BA8C1160-3C74-47C7-A981-B6E9743C48E3}" type="presOf" srcId="{C6D53366-8092-43F2-9631-400D32522DE3}" destId="{6E4CDF96-71DF-4B86-B649-C4DA33C83D19}" srcOrd="0" destOrd="0" presId="urn:microsoft.com/office/officeart/2005/8/layout/vList5"/>
    <dgm:cxn modelId="{7C8F9835-9965-461C-9FDA-A35D7684B4E8}" srcId="{FC6813F8-1DBD-4D34-AC68-48E024183480}" destId="{238E91E0-3BE1-4F9D-B501-2F822AFA7EAB}" srcOrd="1" destOrd="0" parTransId="{CEAF7C77-9B8C-4454-8F72-A010D64071F8}" sibTransId="{228BEEB6-CCFD-45AD-B6A1-4839A454DA57}"/>
    <dgm:cxn modelId="{E2FADBFC-6AF0-493D-B119-0CAFD51A1A36}" type="presOf" srcId="{78F9875B-E2E7-446E-B997-BDDC9069D8FB}" destId="{EA108218-67F0-4272-A1D1-1A2CAD600FB2}" srcOrd="0" destOrd="0" presId="urn:microsoft.com/office/officeart/2005/8/layout/vList5"/>
    <dgm:cxn modelId="{392CB5A0-0923-44E3-BB81-6DA243567D75}" srcId="{5BA42100-ECC3-42E9-9AA1-EDEF3863717E}" destId="{680BA0F7-83FF-4568-AC9D-027F57769CA5}" srcOrd="3" destOrd="0" parTransId="{151FD3AC-EC5B-4789-B5A6-4D8F5F3B60E7}" sibTransId="{D94CF869-908F-4F9A-93DF-AE1CEB0090C5}"/>
    <dgm:cxn modelId="{BFDC0EDD-264B-40A6-8124-A731BCF01D92}" srcId="{5BA42100-ECC3-42E9-9AA1-EDEF3863717E}" destId="{7D2E1671-64CE-467E-B239-600FEBEB61E5}" srcOrd="2" destOrd="0" parTransId="{1B11CEA5-1301-4211-90DC-CD6A6DAE9DA8}" sibTransId="{A3186962-C347-453E-92BE-4004CFB98084}"/>
    <dgm:cxn modelId="{7ECBD720-7F01-46E1-A7E0-F36BB1D35ABF}" type="presOf" srcId="{49076462-832D-4C05-B751-B17F78D17066}" destId="{F70A5FAE-F7C8-4B7A-94D3-544FE6563F11}" srcOrd="0" destOrd="0" presId="urn:microsoft.com/office/officeart/2005/8/layout/vList5"/>
    <dgm:cxn modelId="{BB9A9D69-6A11-4220-9D53-C7F839A3A94C}" type="presOf" srcId="{7D2E1671-64CE-467E-B239-600FEBEB61E5}" destId="{6E4CDF96-71DF-4B86-B649-C4DA33C83D19}" srcOrd="0" destOrd="2" presId="urn:microsoft.com/office/officeart/2005/8/layout/vList5"/>
    <dgm:cxn modelId="{6AD70D6A-1B99-42A2-9201-7E8683BCAACE}" srcId="{FC6813F8-1DBD-4D34-AC68-48E024183480}" destId="{49076462-832D-4C05-B751-B17F78D17066}" srcOrd="0" destOrd="0" parTransId="{3844BB76-E721-42F9-A9FC-649B2CDCA4CA}" sibTransId="{A341E162-5093-4119-A89C-9F16A7EE7FA6}"/>
    <dgm:cxn modelId="{420333F4-C297-4684-8361-FA5BA1E9C1C3}" srcId="{78F9875B-E2E7-446E-B997-BDDC9069D8FB}" destId="{FC6813F8-1DBD-4D34-AC68-48E024183480}" srcOrd="1" destOrd="0" parTransId="{1C990CAF-9E03-4B92-9A2D-81859D7045B9}" sibTransId="{0B4D8A01-99F8-4ADD-8E80-2F417500EFB2}"/>
    <dgm:cxn modelId="{5C35DA12-5743-4E31-9514-5509C02261E3}" type="presOf" srcId="{F37B8BA2-B9A8-40B4-9088-6C4332795CC9}" destId="{6E4CDF96-71DF-4B86-B649-C4DA33C83D19}" srcOrd="0" destOrd="1" presId="urn:microsoft.com/office/officeart/2005/8/layout/vList5"/>
    <dgm:cxn modelId="{0CF61C4F-02B3-4AE3-B923-24C37D6A3E0F}" type="presParOf" srcId="{EA108218-67F0-4272-A1D1-1A2CAD600FB2}" destId="{BE28E468-F773-4625-A030-A6E20F0B2AB1}" srcOrd="0" destOrd="0" presId="urn:microsoft.com/office/officeart/2005/8/layout/vList5"/>
    <dgm:cxn modelId="{5E6AF89F-0CE0-4CB2-9EF0-707F528F61AC}" type="presParOf" srcId="{BE28E468-F773-4625-A030-A6E20F0B2AB1}" destId="{75BF6B74-4D1C-4882-843B-69B9F7CAB5AB}" srcOrd="0" destOrd="0" presId="urn:microsoft.com/office/officeart/2005/8/layout/vList5"/>
    <dgm:cxn modelId="{888B52BC-ECE9-4C3C-AE31-1C46456D5DB5}" type="presParOf" srcId="{BE28E468-F773-4625-A030-A6E20F0B2AB1}" destId="{6E4CDF96-71DF-4B86-B649-C4DA33C83D19}" srcOrd="1" destOrd="0" presId="urn:microsoft.com/office/officeart/2005/8/layout/vList5"/>
    <dgm:cxn modelId="{2F1733E2-25BE-405B-8688-016D3F943FE2}" type="presParOf" srcId="{EA108218-67F0-4272-A1D1-1A2CAD600FB2}" destId="{DBB0CFC8-E125-4552-B6C8-EFAE84B941A0}" srcOrd="1" destOrd="0" presId="urn:microsoft.com/office/officeart/2005/8/layout/vList5"/>
    <dgm:cxn modelId="{36FE4022-2CBA-4E3A-9FB7-B65187EC8AA6}" type="presParOf" srcId="{EA108218-67F0-4272-A1D1-1A2CAD600FB2}" destId="{67777F05-EE23-498F-B78E-B6109F5F56B5}" srcOrd="2" destOrd="0" presId="urn:microsoft.com/office/officeart/2005/8/layout/vList5"/>
    <dgm:cxn modelId="{59467913-5D30-4BB0-908B-085073D6E280}" type="presParOf" srcId="{67777F05-EE23-498F-B78E-B6109F5F56B5}" destId="{21D1C0C7-F741-42A5-970F-78CE75DA16DA}" srcOrd="0" destOrd="0" presId="urn:microsoft.com/office/officeart/2005/8/layout/vList5"/>
    <dgm:cxn modelId="{9AE2A387-9401-49B9-9C70-E5EDAAA49DA6}" type="presParOf" srcId="{67777F05-EE23-498F-B78E-B6109F5F56B5}" destId="{F70A5FAE-F7C8-4B7A-94D3-544FE6563F1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95D57-75D3-4945-B26E-B4B4720F4D50}">
      <dsp:nvSpPr>
        <dsp:cNvPr id="0" name=""/>
        <dsp:cNvSpPr/>
      </dsp:nvSpPr>
      <dsp:spPr>
        <a:xfrm rot="5400000">
          <a:off x="3991695" y="-1031155"/>
          <a:ext cx="3197935" cy="5261800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обеспечивающие сохранение и приумножение здоровья детей под руководством медицинского персонала в соответствии с медицинским требованиями и нормами, с использованием медицинских средств — технологии организации мониторинга здоровья дошкольников,  контроля за питанием детей, профилактических мероприятий, </a:t>
          </a:r>
          <a:r>
            <a:rPr lang="ru-RU" sz="2000" kern="1200" dirty="0" err="1" smtClean="0"/>
            <a:t>здоровьесберегающей</a:t>
          </a:r>
          <a:r>
            <a:rPr lang="ru-RU" sz="2000" kern="1200" dirty="0" smtClean="0"/>
            <a:t> среды в ДОУ.</a:t>
          </a:r>
          <a:endParaRPr lang="ru-RU" sz="2000" kern="1200" dirty="0"/>
        </a:p>
      </dsp:txBody>
      <dsp:txXfrm rot="-5400000">
        <a:off x="2959763" y="156887"/>
        <a:ext cx="5105690" cy="2885715"/>
      </dsp:txXfrm>
    </dsp:sp>
    <dsp:sp modelId="{B3782B67-AE3C-4B91-B397-BD70EAB6892A}">
      <dsp:nvSpPr>
        <dsp:cNvPr id="0" name=""/>
        <dsp:cNvSpPr/>
      </dsp:nvSpPr>
      <dsp:spPr>
        <a:xfrm>
          <a:off x="0" y="791623"/>
          <a:ext cx="2959762" cy="1616242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663300"/>
              </a:solidFill>
            </a:rPr>
            <a:t>Медико-профилактические</a:t>
          </a:r>
          <a:r>
            <a:rPr lang="ru-RU" sz="2400" b="1" kern="1200" dirty="0" smtClean="0">
              <a:solidFill>
                <a:srgbClr val="663300"/>
              </a:solidFill>
            </a:rPr>
            <a:t> </a:t>
          </a:r>
          <a:endParaRPr lang="ru-RU" sz="2400" kern="1200" dirty="0">
            <a:solidFill>
              <a:srgbClr val="663300"/>
            </a:solidFill>
          </a:endParaRPr>
        </a:p>
      </dsp:txBody>
      <dsp:txXfrm>
        <a:off x="78898" y="870521"/>
        <a:ext cx="2801966" cy="1458446"/>
      </dsp:txXfrm>
    </dsp:sp>
    <dsp:sp modelId="{34CB5EEA-11E5-4CA7-B920-F7432DE6644E}">
      <dsp:nvSpPr>
        <dsp:cNvPr id="0" name=""/>
        <dsp:cNvSpPr/>
      </dsp:nvSpPr>
      <dsp:spPr>
        <a:xfrm rot="5400000">
          <a:off x="4949631" y="1454173"/>
          <a:ext cx="1292993" cy="5266944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направленные на физическое развитие и укрепление здоровья ребенка — технологии развития физических качеств, закаливания, дыхательной гимнастики и др.</a:t>
          </a:r>
          <a:endParaRPr lang="ru-RU" sz="2000" kern="1200" dirty="0"/>
        </a:p>
      </dsp:txBody>
      <dsp:txXfrm rot="-5400000">
        <a:off x="2962656" y="3504268"/>
        <a:ext cx="5203825" cy="1166755"/>
      </dsp:txXfrm>
    </dsp:sp>
    <dsp:sp modelId="{C718CACE-47C3-44CC-B668-9427E3B7E384}">
      <dsp:nvSpPr>
        <dsp:cNvPr id="0" name=""/>
        <dsp:cNvSpPr/>
      </dsp:nvSpPr>
      <dsp:spPr>
        <a:xfrm>
          <a:off x="0" y="3279524"/>
          <a:ext cx="2962656" cy="1616242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rgbClr val="663300"/>
              </a:solidFill>
            </a:rPr>
            <a:t>Физкультурно-оздоровительные</a:t>
          </a:r>
          <a:endParaRPr lang="ru-RU" sz="2500" b="1" kern="1200" dirty="0">
            <a:solidFill>
              <a:srgbClr val="663300"/>
            </a:solidFill>
          </a:endParaRPr>
        </a:p>
      </dsp:txBody>
      <dsp:txXfrm>
        <a:off x="78898" y="3358422"/>
        <a:ext cx="2804860" cy="1458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CB2F7-1E13-4202-826C-BB196D76476D}">
      <dsp:nvSpPr>
        <dsp:cNvPr id="0" name=""/>
        <dsp:cNvSpPr/>
      </dsp:nvSpPr>
      <dsp:spPr>
        <a:xfrm rot="5400000">
          <a:off x="4100513" y="-1143378"/>
          <a:ext cx="2969379" cy="5256662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обеспечивающие психическое и социальное здоровье ребенка и направленные на обеспечение эмоциональной комфортности и позитивного психологического самочувствия ребенка в процессе общения со сверстниками и взрослыми в детском саду и семье; технологии психолого-педагогического сопровождения развития ребенка в педагогическом процессе ДОУ.</a:t>
          </a:r>
          <a:endParaRPr lang="ru-RU" sz="2000" kern="1200" dirty="0"/>
        </a:p>
      </dsp:txBody>
      <dsp:txXfrm rot="-5400000">
        <a:off x="2956872" y="145216"/>
        <a:ext cx="5111709" cy="2679473"/>
      </dsp:txXfrm>
    </dsp:sp>
    <dsp:sp modelId="{51D860BF-F3F3-4AD5-9826-E3313CE89E61}">
      <dsp:nvSpPr>
        <dsp:cNvPr id="0" name=""/>
        <dsp:cNvSpPr/>
      </dsp:nvSpPr>
      <dsp:spPr>
        <a:xfrm>
          <a:off x="0" y="174741"/>
          <a:ext cx="2956872" cy="2620422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rgbClr val="663300"/>
              </a:solidFill>
            </a:rPr>
            <a:t>Обеспечения социально-психологического благополучия ребенка</a:t>
          </a:r>
          <a:r>
            <a:rPr lang="ru-RU" sz="2100" b="1" kern="1200" dirty="0" smtClean="0">
              <a:solidFill>
                <a:srgbClr val="663300"/>
              </a:solidFill>
            </a:rPr>
            <a:t> </a:t>
          </a:r>
          <a:endParaRPr lang="ru-RU" sz="2100" b="1" kern="1200" dirty="0">
            <a:solidFill>
              <a:srgbClr val="663300"/>
            </a:solidFill>
          </a:endParaRPr>
        </a:p>
      </dsp:txBody>
      <dsp:txXfrm>
        <a:off x="127918" y="302659"/>
        <a:ext cx="2701036" cy="2364586"/>
      </dsp:txXfrm>
    </dsp:sp>
    <dsp:sp modelId="{A7B8909A-544F-481E-BFB0-340C2B3E5E4C}">
      <dsp:nvSpPr>
        <dsp:cNvPr id="0" name=""/>
        <dsp:cNvSpPr/>
      </dsp:nvSpPr>
      <dsp:spPr>
        <a:xfrm rot="5400000">
          <a:off x="4547958" y="1829895"/>
          <a:ext cx="2096338" cy="5266944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направленные на развитие культуры здоровья педагогов, в том числе культуры профессионального здоровья, на развитие потребности к здоровому образу жизни; сохранения и стимулирования здоровья (технология использования подвижных и спортивных игр, гимнастика (для глаз, дыхательная и др.), ритмопластика, динамические паузы, релаксация.</a:t>
          </a:r>
          <a:endParaRPr lang="ru-RU" sz="2000" kern="1200" dirty="0"/>
        </a:p>
      </dsp:txBody>
      <dsp:txXfrm rot="-5400000">
        <a:off x="2962656" y="3517533"/>
        <a:ext cx="5164609" cy="1891668"/>
      </dsp:txXfrm>
    </dsp:sp>
    <dsp:sp modelId="{16A38E09-ED36-477B-BAA9-81F312EB4626}">
      <dsp:nvSpPr>
        <dsp:cNvPr id="0" name=""/>
        <dsp:cNvSpPr/>
      </dsp:nvSpPr>
      <dsp:spPr>
        <a:xfrm>
          <a:off x="0" y="3100663"/>
          <a:ext cx="2962656" cy="2620422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err="1" smtClean="0">
              <a:solidFill>
                <a:srgbClr val="663300"/>
              </a:solidFill>
            </a:rPr>
            <a:t>Здоровьесбережения</a:t>
          </a:r>
          <a:r>
            <a:rPr lang="ru-RU" sz="2100" b="1" i="1" kern="1200" dirty="0" smtClean="0">
              <a:solidFill>
                <a:srgbClr val="663300"/>
              </a:solidFill>
            </a:rPr>
            <a:t> и </a:t>
          </a:r>
          <a:r>
            <a:rPr lang="ru-RU" sz="2100" b="1" i="1" kern="1200" dirty="0" err="1" smtClean="0">
              <a:solidFill>
                <a:srgbClr val="663300"/>
              </a:solidFill>
            </a:rPr>
            <a:t>здоровьеобогащения</a:t>
          </a:r>
          <a:r>
            <a:rPr lang="ru-RU" sz="2100" b="1" i="1" kern="1200" dirty="0" smtClean="0">
              <a:solidFill>
                <a:srgbClr val="663300"/>
              </a:solidFill>
            </a:rPr>
            <a:t> педагогов</a:t>
          </a:r>
          <a:r>
            <a:rPr lang="ru-RU" sz="2100" b="1" kern="1200" dirty="0" smtClean="0">
              <a:solidFill>
                <a:srgbClr val="663300"/>
              </a:solidFill>
            </a:rPr>
            <a:t> </a:t>
          </a:r>
          <a:endParaRPr lang="ru-RU" sz="2100" b="1" kern="1200" dirty="0">
            <a:solidFill>
              <a:srgbClr val="663300"/>
            </a:solidFill>
          </a:endParaRPr>
        </a:p>
      </dsp:txBody>
      <dsp:txXfrm>
        <a:off x="127918" y="3228581"/>
        <a:ext cx="2706820" cy="2364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98649-9B05-4317-B0E0-7BE7532842D1}">
      <dsp:nvSpPr>
        <dsp:cNvPr id="0" name=""/>
        <dsp:cNvSpPr/>
      </dsp:nvSpPr>
      <dsp:spPr>
        <a:xfrm rot="5400000">
          <a:off x="5017894" y="-1909508"/>
          <a:ext cx="1156466" cy="5266944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 </a:t>
          </a:r>
          <a:r>
            <a:rPr lang="ru-RU" sz="2000" kern="1200" dirty="0" smtClean="0"/>
            <a:t>воспитания культуры здоровья дошкольников, личностно-ориентированного воспитания и обучения.</a:t>
          </a:r>
          <a:endParaRPr lang="ru-RU" sz="2000" kern="1200" dirty="0"/>
        </a:p>
      </dsp:txBody>
      <dsp:txXfrm rot="-5400000">
        <a:off x="2962655" y="202185"/>
        <a:ext cx="5210490" cy="1043558"/>
      </dsp:txXfrm>
    </dsp:sp>
    <dsp:sp modelId="{6B15E0B3-BE78-426E-B4A7-A97C6411BD5D}">
      <dsp:nvSpPr>
        <dsp:cNvPr id="0" name=""/>
        <dsp:cNvSpPr/>
      </dsp:nvSpPr>
      <dsp:spPr>
        <a:xfrm>
          <a:off x="0" y="1171"/>
          <a:ext cx="2962656" cy="1445583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rgbClr val="663300"/>
              </a:solidFill>
            </a:rPr>
            <a:t>Образовательные</a:t>
          </a:r>
          <a:endParaRPr lang="ru-RU" sz="2300" b="1" kern="1200" dirty="0">
            <a:solidFill>
              <a:srgbClr val="663300"/>
            </a:solidFill>
          </a:endParaRPr>
        </a:p>
      </dsp:txBody>
      <dsp:txXfrm>
        <a:off x="70568" y="71739"/>
        <a:ext cx="2821520" cy="1304447"/>
      </dsp:txXfrm>
    </dsp:sp>
    <dsp:sp modelId="{DDAE7382-B83C-49F6-B12F-2B4FCA65580E}">
      <dsp:nvSpPr>
        <dsp:cNvPr id="0" name=""/>
        <dsp:cNvSpPr/>
      </dsp:nvSpPr>
      <dsp:spPr>
        <a:xfrm rot="5400000">
          <a:off x="4334393" y="144403"/>
          <a:ext cx="2512539" cy="5261800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технологии использования физкультурных занятий, коммуникативные игры, система занятий из серии «Уроки футбола», проблемно-игровые (</a:t>
          </a:r>
          <a:r>
            <a:rPr lang="ru-RU" sz="2000" kern="1200" dirty="0" err="1" smtClean="0"/>
            <a:t>игротренинги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игротерапия</a:t>
          </a:r>
          <a:r>
            <a:rPr lang="ru-RU" sz="2000" kern="1200" dirty="0" smtClean="0"/>
            <a:t>), </a:t>
          </a:r>
          <a:r>
            <a:rPr lang="ru-RU" sz="2000" kern="1200" dirty="0" err="1" smtClean="0"/>
            <a:t>самомассаж</a:t>
          </a:r>
          <a:r>
            <a:rPr lang="ru-RU" sz="2000" kern="1200" dirty="0" smtClean="0"/>
            <a:t>); коррекционные (</a:t>
          </a:r>
          <a:r>
            <a:rPr lang="ru-RU" sz="2000" kern="1200" dirty="0" err="1" smtClean="0"/>
            <a:t>арт-терапия</a:t>
          </a:r>
          <a:r>
            <a:rPr lang="ru-RU" sz="2000" kern="1200" dirty="0" smtClean="0"/>
            <a:t>, технология музыкального воздействия, </a:t>
          </a:r>
          <a:r>
            <a:rPr lang="ru-RU" sz="2000" kern="1200" dirty="0" err="1" smtClean="0"/>
            <a:t>сказкотерапия</a:t>
          </a:r>
          <a:r>
            <a:rPr lang="ru-RU" sz="2000" kern="1200" dirty="0" smtClean="0"/>
            <a:t>,  </a:t>
          </a:r>
          <a:r>
            <a:rPr lang="ru-RU" sz="2000" kern="1200" dirty="0" err="1" smtClean="0"/>
            <a:t>психогимнастики</a:t>
          </a:r>
          <a:r>
            <a:rPr lang="ru-RU" sz="2000" kern="1200" dirty="0" smtClean="0"/>
            <a:t> и др.) </a:t>
          </a:r>
          <a:endParaRPr lang="ru-RU" sz="1300" kern="1200" dirty="0"/>
        </a:p>
      </dsp:txBody>
      <dsp:txXfrm rot="-5400000">
        <a:off x="2959763" y="1641685"/>
        <a:ext cx="5139148" cy="2267235"/>
      </dsp:txXfrm>
    </dsp:sp>
    <dsp:sp modelId="{CA961313-A52D-4269-A605-A9D72835FB3E}">
      <dsp:nvSpPr>
        <dsp:cNvPr id="0" name=""/>
        <dsp:cNvSpPr/>
      </dsp:nvSpPr>
      <dsp:spPr>
        <a:xfrm>
          <a:off x="0" y="2052512"/>
          <a:ext cx="2959762" cy="1445583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rgbClr val="663300"/>
              </a:solidFill>
            </a:rPr>
            <a:t>Обучения здоровому образу жизни</a:t>
          </a:r>
          <a:r>
            <a:rPr lang="ru-RU" sz="2300" b="1" kern="1200" dirty="0" smtClean="0">
              <a:solidFill>
                <a:srgbClr val="663300"/>
              </a:solidFill>
            </a:rPr>
            <a:t> </a:t>
          </a:r>
          <a:endParaRPr lang="ru-RU" sz="2300" b="1" kern="1200" dirty="0">
            <a:solidFill>
              <a:srgbClr val="663300"/>
            </a:solidFill>
          </a:endParaRPr>
        </a:p>
      </dsp:txBody>
      <dsp:txXfrm>
        <a:off x="70568" y="2123080"/>
        <a:ext cx="2818626" cy="1304447"/>
      </dsp:txXfrm>
    </dsp:sp>
    <dsp:sp modelId="{E63BFD8D-1519-4951-8FB4-49995E0410BC}">
      <dsp:nvSpPr>
        <dsp:cNvPr id="0" name=""/>
        <dsp:cNvSpPr/>
      </dsp:nvSpPr>
      <dsp:spPr>
        <a:xfrm rot="5400000">
          <a:off x="4818218" y="2245396"/>
          <a:ext cx="1544888" cy="5261800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под которой понимается си</a:t>
          </a:r>
          <a:r>
            <a:rPr lang="ru-RU" sz="2000" b="1" kern="1200" dirty="0" smtClean="0"/>
            <a:t>с</a:t>
          </a:r>
          <a:r>
            <a:rPr lang="ru-RU" sz="2000" kern="1200" dirty="0" smtClean="0"/>
            <a:t>темная совокупность и порядок функционирования всех личностных инструментальных и методологических средств, используемых для достижения педагогических целей. </a:t>
          </a:r>
          <a:endParaRPr lang="ru-RU" sz="2000" kern="1200" dirty="0"/>
        </a:p>
      </dsp:txBody>
      <dsp:txXfrm rot="-5400000">
        <a:off x="2959763" y="4179267"/>
        <a:ext cx="5186385" cy="1394058"/>
      </dsp:txXfrm>
    </dsp:sp>
    <dsp:sp modelId="{B3C1EB1A-E576-4830-8FDE-A186CA673E74}">
      <dsp:nvSpPr>
        <dsp:cNvPr id="0" name=""/>
        <dsp:cNvSpPr/>
      </dsp:nvSpPr>
      <dsp:spPr>
        <a:xfrm>
          <a:off x="0" y="4153505"/>
          <a:ext cx="2959762" cy="1445583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rgbClr val="663300"/>
              </a:solidFill>
            </a:rPr>
            <a:t>Педагогическую технологию активной сенсорно-развивающей среды</a:t>
          </a:r>
          <a:endParaRPr lang="ru-RU" sz="2300" b="1" kern="1200" dirty="0">
            <a:solidFill>
              <a:srgbClr val="663300"/>
            </a:solidFill>
          </a:endParaRPr>
        </a:p>
      </dsp:txBody>
      <dsp:txXfrm>
        <a:off x="70568" y="4224073"/>
        <a:ext cx="2818626" cy="1304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9E8531-5C29-44D0-96A3-9DF0419C5D9D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4F97EA5-54E2-438D-AFCF-4587A9159F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91174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DA80-8517-4E53-B735-ECB7ABDEFE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0223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46FF3-68DF-4644-B40B-952E572C24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4662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AF0CB-9951-42A2-BE11-C42EA61A6E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8945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6633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 smtClean="0"/>
            </a:lvl1pPr>
          </a:lstStyle>
          <a:p>
            <a:pPr>
              <a:defRPr/>
            </a:pPr>
            <a:fld id="{F86FE9B5-B914-47EF-8EA1-F2840C2C79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9237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219E1-75E7-4748-AE80-9A2AD4000B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6758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60665-0085-47C6-80EC-650055AB28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7475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96ECF-B9A1-479C-B98C-8088385398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8363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0C74-9AB4-4FEC-B149-DAB043C327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3784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3CD19-8C52-400F-9CDB-7A68E3DF86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3511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20433-9EAF-4410-B23C-B759DE78D6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9965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0CFEB-7AED-4DFB-9EA9-0C2E9807C7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5607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C4466CF-55B7-451F-853D-D4B4392D7A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microsoft.com/office/2007/relationships/diagramDrawing" Target="../diagrams/drawing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microsoft.com/office/2007/relationships/diagramDrawing" Target="../diagrams/drawing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4238" y="476250"/>
            <a:ext cx="7375525" cy="2808288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663300"/>
                </a:solidFill>
              </a:rPr>
              <a:t>Современные образовательные  технологии  в  ДОО</a:t>
            </a:r>
            <a:endParaRPr lang="ru-RU" altLang="ru-RU" sz="3600" smtClean="0">
              <a:solidFill>
                <a:srgbClr val="66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636838"/>
            <a:ext cx="8280400" cy="1727200"/>
          </a:xfrm>
        </p:spPr>
        <p:txBody>
          <a:bodyPr/>
          <a:lstStyle/>
          <a:p>
            <a:pPr algn="r" eaLnBrk="1" hangingPunct="1"/>
            <a:r>
              <a:rPr lang="ru-RU" altLang="ru-RU" sz="2800" i="1" smtClean="0"/>
              <a:t> Ребенок воспитывается разными случайностями, его окружающими. Педагогика должна дать направление этим случайностям.</a:t>
            </a:r>
            <a:br>
              <a:rPr lang="ru-RU" altLang="ru-RU" sz="2800" i="1" smtClean="0"/>
            </a:br>
            <a:r>
              <a:rPr lang="ru-RU" altLang="ru-RU" sz="2800" b="1" i="1" smtClean="0"/>
              <a:t>В. Ф. Одоевский</a:t>
            </a:r>
          </a:p>
          <a:p>
            <a:pPr algn="r" eaLnBrk="1" hangingPunct="1"/>
            <a:endParaRPr lang="ru-RU" altLang="ru-RU" sz="2800" b="1" i="1" smtClean="0"/>
          </a:p>
          <a:p>
            <a:pPr eaLnBrk="1" hangingPunct="1"/>
            <a:endParaRPr lang="ru-RU" altLang="ru-RU" sz="2800" smtClean="0"/>
          </a:p>
        </p:txBody>
      </p:sp>
      <p:sp>
        <p:nvSpPr>
          <p:cNvPr id="410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97606E-11FC-47D0-A012-1178DC2B2BE5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400"/>
          </a:p>
        </p:txBody>
      </p:sp>
      <p:sp>
        <p:nvSpPr>
          <p:cNvPr id="4101" name="Rectangle 3"/>
          <p:cNvSpPr txBox="1">
            <a:spLocks noChangeArrowheads="1"/>
          </p:cNvSpPr>
          <p:nvPr/>
        </p:nvSpPr>
        <p:spPr bwMode="auto">
          <a:xfrm>
            <a:off x="1908175" y="5949950"/>
            <a:ext cx="6264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ru-RU" altLang="ru-RU" sz="2000" i="1" dirty="0"/>
              <a:t> Шмакова Л.Е., канд. </a:t>
            </a:r>
            <a:r>
              <a:rPr lang="ru-RU" altLang="ru-RU" sz="2000" i="1" dirty="0" err="1"/>
              <a:t>пед</a:t>
            </a:r>
            <a:r>
              <a:rPr lang="ru-RU" altLang="ru-RU" sz="2000" i="1" dirty="0"/>
              <a:t>. наук, </a:t>
            </a:r>
            <a:r>
              <a:rPr lang="ru-RU" altLang="ru-RU" sz="2000" i="1" dirty="0" err="1" smtClean="0"/>
              <a:t>доцен</a:t>
            </a:r>
            <a:r>
              <a:rPr lang="ru-RU" altLang="ru-RU" sz="2000" i="1" dirty="0" smtClean="0"/>
              <a:t>,</a:t>
            </a:r>
          </a:p>
          <a:p>
            <a:pPr algn="r" eaLnBrk="1" hangingPunct="1">
              <a:buFontTx/>
              <a:buNone/>
            </a:pPr>
            <a:r>
              <a:rPr lang="ru-RU" altLang="ru-RU" sz="2000" i="1" smtClean="0"/>
              <a:t>декан </a:t>
            </a:r>
            <a:r>
              <a:rPr lang="ru-RU" altLang="ru-RU" sz="2000" i="1" dirty="0"/>
              <a:t>ФПК</a:t>
            </a:r>
          </a:p>
          <a:p>
            <a:pPr algn="r" eaLnBrk="1" hangingPunct="1">
              <a:buFontTx/>
              <a:buNone/>
            </a:pPr>
            <a:endParaRPr lang="ru-RU" altLang="ru-RU" sz="2000" b="1" i="1" dirty="0"/>
          </a:p>
          <a:p>
            <a:pPr algn="ctr" eaLnBrk="1" hangingPunct="1">
              <a:buFontTx/>
              <a:buNone/>
            </a:pPr>
            <a:endParaRPr lang="ru-RU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33375"/>
          <a:ext cx="8229600" cy="579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4763" y="5157788"/>
            <a:ext cx="1427162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i?id=99128009-65-72&amp;n=2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75" y="227647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6DF5BD-EFC3-4515-ABB8-CE03F5E96ECC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b="1" smtClean="0"/>
              <a:t>Типы проектов</a:t>
            </a:r>
            <a:endParaRPr lang="ru-RU" alt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147248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6986F8-97A9-4CB2-9F4D-0D870994C04E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908720"/>
          <a:ext cx="8229600" cy="564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0075" cy="635000"/>
          </a:xfrm>
        </p:spPr>
        <p:txBody>
          <a:bodyPr/>
          <a:lstStyle/>
          <a:p>
            <a:r>
              <a:rPr lang="ru-RU" altLang="ru-RU" b="1" smtClean="0"/>
              <a:t>Типы проектов</a:t>
            </a:r>
            <a:endParaRPr lang="ru-RU" altLang="ru-RU" smtClean="0"/>
          </a:p>
        </p:txBody>
      </p:sp>
      <p:sp>
        <p:nvSpPr>
          <p:cNvPr id="1536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CB38E6-85B4-46CF-9482-6FA28F43D085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922337"/>
          </a:xfrm>
        </p:spPr>
        <p:txBody>
          <a:bodyPr/>
          <a:lstStyle/>
          <a:p>
            <a:r>
              <a:rPr lang="ru-RU" altLang="ru-RU" b="1" smtClean="0"/>
              <a:t>Технология исследовательской деятельности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21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i="1" smtClean="0"/>
              <a:t>		</a:t>
            </a:r>
            <a:r>
              <a:rPr lang="ru-RU" altLang="ru-RU" sz="2400" i="1" smtClean="0"/>
              <a:t>Цель </a:t>
            </a:r>
            <a:r>
              <a:rPr lang="ru-RU" altLang="ru-RU" sz="2400" smtClean="0"/>
              <a:t>исследовательской деятельности в детском саду - </a:t>
            </a:r>
            <a:r>
              <a:rPr lang="ru-RU" altLang="ru-RU" sz="2400" i="1" smtClean="0"/>
              <a:t>сформировать у дошкольников основные ключевые компетенции, способность к исследовательскому типу мышления.</a:t>
            </a:r>
          </a:p>
          <a:p>
            <a:pPr algn="just">
              <a:buFontTx/>
              <a:buNone/>
            </a:pPr>
            <a:r>
              <a:rPr lang="ru-RU" altLang="ru-RU" sz="2400" smtClean="0"/>
              <a:t>		Надо отметить, что применение проектных технологий не может существовать без использования ТРИЗ-технологии (технологии решения изобретательских задач). Поэтому при организации работы над творческим проектом воспитанникам предлагается проблемная  задача, которую можно решить, что-то исследуя или проводя эксперименты.</a:t>
            </a:r>
          </a:p>
          <a:p>
            <a:pPr algn="just"/>
            <a:endParaRPr lang="ru-RU" altLang="ru-RU" smtClean="0"/>
          </a:p>
        </p:txBody>
      </p:sp>
      <p:pic>
        <p:nvPicPr>
          <p:cNvPr id="16388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84763"/>
            <a:ext cx="15843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21D3CB-5C3F-44D4-9565-E21B6E40B8DF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91513" cy="579278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b="1" i="1" smtClean="0">
                <a:solidFill>
                  <a:srgbClr val="002060"/>
                </a:solidFill>
              </a:rPr>
              <a:t>	</a:t>
            </a:r>
            <a:r>
              <a:rPr lang="ru-RU" altLang="ru-RU" sz="2400" b="1" i="1" smtClean="0">
                <a:solidFill>
                  <a:srgbClr val="663300"/>
                </a:solidFill>
              </a:rPr>
              <a:t>Методы и приемы организации экспериментально – исследовательской деятельности:</a:t>
            </a:r>
          </a:p>
          <a:p>
            <a:r>
              <a:rPr lang="ru-RU" altLang="ru-RU" sz="2400" smtClean="0"/>
              <a:t> </a:t>
            </a:r>
            <a:r>
              <a:rPr lang="ru-RU" altLang="ru-RU" sz="2200" smtClean="0"/>
              <a:t>эвристические беседы;</a:t>
            </a:r>
          </a:p>
          <a:p>
            <a:r>
              <a:rPr lang="ru-RU" altLang="ru-RU" sz="2200" smtClean="0"/>
              <a:t> постановка и решение вопросов проблемного характера;</a:t>
            </a:r>
          </a:p>
          <a:p>
            <a:r>
              <a:rPr lang="ru-RU" altLang="ru-RU" sz="2200" smtClean="0"/>
              <a:t>наблюдения;</a:t>
            </a:r>
          </a:p>
          <a:p>
            <a:r>
              <a:rPr lang="ru-RU" altLang="ru-RU" sz="2200" smtClean="0"/>
              <a:t>моделирование (создание моделей об изменениях в неживой природе);</a:t>
            </a:r>
          </a:p>
          <a:p>
            <a:r>
              <a:rPr lang="ru-RU" altLang="ru-RU" sz="2200" smtClean="0"/>
              <a:t> опыты;</a:t>
            </a:r>
          </a:p>
          <a:p>
            <a:r>
              <a:rPr lang="ru-RU" altLang="ru-RU" sz="2200" smtClean="0"/>
              <a:t>фиксация результатов: наблюдений, опытов, экспериментов,  трудовой деятельности;</a:t>
            </a:r>
          </a:p>
          <a:p>
            <a:r>
              <a:rPr lang="ru-RU" altLang="ru-RU" sz="2200" smtClean="0"/>
              <a:t>«погружение» в краски, звуки, запахи и образы природы;</a:t>
            </a:r>
          </a:p>
          <a:p>
            <a:r>
              <a:rPr lang="ru-RU" altLang="ru-RU" sz="2200" smtClean="0"/>
              <a:t>подражание голосам и звукам природы;</a:t>
            </a:r>
          </a:p>
          <a:p>
            <a:r>
              <a:rPr lang="ru-RU" altLang="ru-RU" sz="2200" smtClean="0"/>
              <a:t>использование художественного слова;</a:t>
            </a:r>
          </a:p>
          <a:p>
            <a:r>
              <a:rPr lang="ru-RU" altLang="ru-RU" sz="2200" smtClean="0"/>
              <a:t>дидактические игры, игровые обучающие и творчески развивающие ситуации;</a:t>
            </a:r>
          </a:p>
          <a:p>
            <a:r>
              <a:rPr lang="ru-RU" altLang="ru-RU" sz="2200" smtClean="0"/>
              <a:t>трудовые поручения, действия.</a:t>
            </a:r>
          </a:p>
          <a:p>
            <a:pPr>
              <a:buFontTx/>
              <a:buNone/>
            </a:pPr>
            <a:endParaRPr lang="ru-RU" altLang="ru-RU" sz="2400" smtClean="0"/>
          </a:p>
        </p:txBody>
      </p:sp>
      <p:pic>
        <p:nvPicPr>
          <p:cNvPr id="17411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205038"/>
            <a:ext cx="14398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D12A41-92DE-4111-9B34-34A9219F1B37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latin typeface="+mn-lt"/>
                <a:ea typeface="+mn-ea"/>
                <a:cs typeface="+mn-cs"/>
              </a:rPr>
              <a:t>Содержание познавательно-исследовательской деятельности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5427663"/>
            <a:ext cx="2047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52FDB5-A00D-4D43-9AD0-B2FDA5607598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04813"/>
          <a:ext cx="8229600" cy="572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9" name="Рисунок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349500"/>
            <a:ext cx="14398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CA6F4C-4D34-4419-99C2-7D6EEE51C3F4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/>
              <a:t>Информационно-коммуникационные технологии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mtClean="0"/>
              <a:t>		Мир, в котором развивается современный  ребенок,  коренным образом отличается от мира,   в котором выросли его родители. Это предъявляет качественно новые требования к дошкольному воспитанию как первому звену непрерывного образования: образования с использованием современных информационных технологий.</a:t>
            </a:r>
          </a:p>
          <a:p>
            <a:endParaRPr lang="ru-RU" altLang="ru-RU" smtClean="0"/>
          </a:p>
        </p:txBody>
      </p:sp>
      <p:pic>
        <p:nvPicPr>
          <p:cNvPr id="2048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41888"/>
            <a:ext cx="2159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41056D-C738-41CC-8834-FFEEDC28AE28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7693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smtClean="0"/>
              <a:t>		Информатизация общества ставит перед педагогами-дошкольниками  </a:t>
            </a:r>
            <a:r>
              <a:rPr lang="ru-RU" altLang="ru-RU" sz="2400" b="1" i="1" smtClean="0"/>
              <a:t>задачи:</a:t>
            </a:r>
            <a:endParaRPr lang="ru-RU" altLang="ru-RU" sz="2400" smtClean="0"/>
          </a:p>
          <a:p>
            <a:pPr algn="just"/>
            <a:r>
              <a:rPr lang="ru-RU" altLang="ru-RU" sz="2400" smtClean="0"/>
              <a:t>идти в ногу со временем, </a:t>
            </a:r>
          </a:p>
          <a:p>
            <a:pPr algn="just"/>
            <a:r>
              <a:rPr lang="ru-RU" altLang="ru-RU" sz="2400" smtClean="0"/>
              <a:t>стать для ребенка проводником  в мир новых технологий, </a:t>
            </a:r>
          </a:p>
          <a:p>
            <a:pPr algn="just"/>
            <a:r>
              <a:rPr lang="ru-RU" altLang="ru-RU" sz="2400" smtClean="0"/>
              <a:t>наставником в выборе  компьютерных программ,  </a:t>
            </a:r>
          </a:p>
          <a:p>
            <a:pPr algn="just"/>
            <a:r>
              <a:rPr lang="ru-RU" altLang="ru-RU" sz="2400" smtClean="0"/>
              <a:t>сформировать основы информационной культуры его личности, </a:t>
            </a:r>
          </a:p>
          <a:p>
            <a:pPr algn="just"/>
            <a:r>
              <a:rPr lang="ru-RU" altLang="ru-RU" sz="2400" smtClean="0"/>
              <a:t>повысить профессиональный уровень педагогов и компетентность родителей.	</a:t>
            </a:r>
          </a:p>
          <a:p>
            <a:pPr algn="just">
              <a:buFontTx/>
              <a:buNone/>
            </a:pPr>
            <a:r>
              <a:rPr lang="ru-RU" altLang="ru-RU" sz="2400" smtClean="0"/>
              <a:t>		Решение этих задач  не возможно без актуализации и пересмотра всех направлений работы детского сада в контексте информатизации.</a:t>
            </a:r>
          </a:p>
          <a:p>
            <a:pPr algn="just"/>
            <a:endParaRPr lang="ru-RU" altLang="ru-RU" sz="2400" smtClean="0"/>
          </a:p>
        </p:txBody>
      </p:sp>
      <p:pic>
        <p:nvPicPr>
          <p:cNvPr id="21507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941888"/>
            <a:ext cx="1727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5E6F30-7829-46FF-AF3E-290E1D5AEB8B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altLang="ru-RU" b="1" smtClean="0"/>
              <a:t>Интерактивная среда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algn="just"/>
            <a:r>
              <a:rPr lang="ru-RU" altLang="ru-RU" smtClean="0"/>
              <a:t>Важной составляющей современного образова-тельного процесса ДОО является создание интерактивной среды, позволяющей существенно расширить возможности взаимодействия ребенка с информационными ресурсами. </a:t>
            </a:r>
          </a:p>
          <a:p>
            <a:pPr algn="just"/>
            <a:r>
              <a:rPr lang="ru-RU" altLang="ru-RU" smtClean="0"/>
              <a:t>Интерактивная среда является системо-образующим фактором организации личностно-коммуникативного взаимодействия участников образовательного процесса средствами новых информационных технологий. 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EABBF5-24E4-4D72-9DD6-0A15DA806338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/>
              <a:t>Современные образовательные технологии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здоровьесберегающие технологии;</a:t>
            </a:r>
          </a:p>
          <a:p>
            <a:r>
              <a:rPr lang="ru-RU" altLang="ru-RU" smtClean="0"/>
              <a:t>технологии проектной деятельности;</a:t>
            </a:r>
          </a:p>
          <a:p>
            <a:r>
              <a:rPr lang="ru-RU" altLang="ru-RU" smtClean="0"/>
              <a:t>технология исследовательской деятельности;</a:t>
            </a:r>
          </a:p>
          <a:p>
            <a:r>
              <a:rPr lang="ru-RU" altLang="ru-RU" i="1" smtClean="0"/>
              <a:t> </a:t>
            </a:r>
            <a:r>
              <a:rPr lang="ru-RU" altLang="ru-RU" smtClean="0"/>
              <a:t>информационно-коммуникационные технологии;</a:t>
            </a:r>
          </a:p>
          <a:p>
            <a:r>
              <a:rPr lang="ru-RU" altLang="ru-RU" smtClean="0"/>
              <a:t>личностно-ориентированные технологии;</a:t>
            </a:r>
          </a:p>
          <a:p>
            <a:r>
              <a:rPr lang="ru-RU" altLang="ru-RU" smtClean="0"/>
              <a:t>технология портфолио дошкольника и воспитателя;</a:t>
            </a:r>
          </a:p>
          <a:p>
            <a:r>
              <a:rPr lang="ru-RU" altLang="ru-RU" smtClean="0"/>
              <a:t>игровая технология;</a:t>
            </a:r>
          </a:p>
          <a:p>
            <a:r>
              <a:rPr lang="ru-RU" altLang="ru-RU" smtClean="0"/>
              <a:t>технология «ТРИЗ» и др.</a:t>
            </a:r>
            <a:r>
              <a:rPr lang="ru-RU" altLang="ru-RU" b="1" smtClean="0"/>
              <a:t> </a:t>
            </a:r>
            <a:r>
              <a:rPr lang="ru-RU" altLang="ru-RU" smtClean="0"/>
              <a:t> </a:t>
            </a:r>
          </a:p>
          <a:p>
            <a:endParaRPr lang="ru-RU" altLang="ru-RU" smtClean="0"/>
          </a:p>
        </p:txBody>
      </p:sp>
      <p:pic>
        <p:nvPicPr>
          <p:cNvPr id="5124" name="Рисунок 4" descr="j042811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508500"/>
            <a:ext cx="1871662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BE5714-CE64-40E5-8B1B-CC3C3DE07774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06437"/>
          </a:xfrm>
        </p:spPr>
        <p:txBody>
          <a:bodyPr/>
          <a:lstStyle/>
          <a:p>
            <a:r>
              <a:rPr lang="ru-RU" altLang="ru-RU" b="1" smtClean="0"/>
              <a:t>Интерактивность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507413" cy="54006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Термин </a:t>
            </a:r>
            <a:r>
              <a:rPr lang="ru-RU" dirty="0"/>
              <a:t>«интерактивность» происходит от английского слова </a:t>
            </a:r>
            <a:r>
              <a:rPr lang="ru-RU" dirty="0" err="1"/>
              <a:t>interaction</a:t>
            </a:r>
            <a:r>
              <a:rPr lang="ru-RU" dirty="0"/>
              <a:t>, которое в переводе означает «взаимодействие». </a:t>
            </a:r>
          </a:p>
          <a:p>
            <a:pPr>
              <a:defRPr/>
            </a:pPr>
            <a:r>
              <a:rPr lang="ru-RU" dirty="0" smtClean="0"/>
              <a:t>Использование компьютера и интерактивного оборудования позволяют расширить и обогатить содержание знаний, умений и навыков ребенка, способствуют интенсификации образования.</a:t>
            </a:r>
          </a:p>
          <a:p>
            <a:pPr algn="just">
              <a:defRPr/>
            </a:pPr>
            <a:r>
              <a:rPr lang="ru-RU" dirty="0" smtClean="0"/>
              <a:t>Интерактивные и мультимедийные средства призваны вдохновить и призвать детей к стремлению овладеть новыми знаниями. </a:t>
            </a:r>
          </a:p>
          <a:p>
            <a:pPr marL="0" indent="0">
              <a:buFontTx/>
              <a:buNone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15EC8E-83D8-4EAB-87BE-3A9F4CD264E3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362950" cy="1173163"/>
          </a:xfrm>
        </p:spPr>
        <p:txBody>
          <a:bodyPr/>
          <a:lstStyle/>
          <a:p>
            <a:r>
              <a:rPr lang="ru-RU" altLang="ru-RU" b="1" smtClean="0"/>
              <a:t>Использование интерактивного оборудования в работе с дошкольниками</a:t>
            </a:r>
          </a:p>
        </p:txBody>
      </p:sp>
      <p:pic>
        <p:nvPicPr>
          <p:cNvPr id="24579" name="Picture 1" descr="Версия для печат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Объект 5"/>
          <p:cNvSpPr>
            <a:spLocks noGrp="1"/>
          </p:cNvSpPr>
          <p:nvPr>
            <p:ph idx="1"/>
          </p:nvPr>
        </p:nvSpPr>
        <p:spPr>
          <a:xfrm>
            <a:off x="457200" y="1484313"/>
            <a:ext cx="8291513" cy="5184775"/>
          </a:xfrm>
        </p:spPr>
        <p:txBody>
          <a:bodyPr/>
          <a:lstStyle/>
          <a:p>
            <a:pPr algn="just"/>
            <a:r>
              <a:rPr lang="ru-RU" altLang="ru-RU" smtClean="0"/>
              <a:t>Структурными составляющими интерактивной среды образовательной организации являются: </a:t>
            </a:r>
          </a:p>
          <a:p>
            <a:pPr lvl="1" algn="just"/>
            <a:r>
              <a:rPr lang="ru-RU" altLang="ru-RU" smtClean="0"/>
              <a:t>личностно-деятельностный, </a:t>
            </a:r>
          </a:p>
          <a:p>
            <a:pPr lvl="1" algn="just"/>
            <a:r>
              <a:rPr lang="ru-RU" altLang="ru-RU" smtClean="0"/>
              <a:t>программно-целевой, </a:t>
            </a:r>
          </a:p>
          <a:p>
            <a:pPr lvl="1" algn="just"/>
            <a:r>
              <a:rPr lang="ru-RU" altLang="ru-RU" smtClean="0"/>
              <a:t>методический,</a:t>
            </a:r>
          </a:p>
          <a:p>
            <a:pPr lvl="1" algn="just"/>
            <a:r>
              <a:rPr lang="ru-RU" altLang="ru-RU" smtClean="0"/>
              <a:t>ресурсно-информационный компоненты.</a:t>
            </a:r>
          </a:p>
        </p:txBody>
      </p:sp>
      <p:sp>
        <p:nvSpPr>
          <p:cNvPr id="2458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092A4B-31DA-453A-860D-C8C1BA7CAD4E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50900"/>
          </a:xfrm>
        </p:spPr>
        <p:txBody>
          <a:bodyPr/>
          <a:lstStyle/>
          <a:p>
            <a:r>
              <a:rPr lang="ru-RU" altLang="ru-RU" b="1" smtClean="0"/>
              <a:t>Инновационное оборудование</a:t>
            </a:r>
            <a:endParaRPr lang="ru-RU" altLang="ru-RU" smtClean="0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435975" cy="5472113"/>
          </a:xfrm>
        </p:spPr>
        <p:txBody>
          <a:bodyPr/>
          <a:lstStyle/>
          <a:p>
            <a:r>
              <a:rPr lang="ru-RU" altLang="ru-RU" b="1" smtClean="0"/>
              <a:t> </a:t>
            </a:r>
            <a:r>
              <a:rPr lang="ru-RU" altLang="ru-RU" smtClean="0"/>
              <a:t>позволяет детям в процессе обучения вести </a:t>
            </a:r>
          </a:p>
          <a:p>
            <a:pPr lvl="1"/>
            <a:r>
              <a:rPr lang="ru-RU" altLang="ru-RU" smtClean="0"/>
              <a:t>исследовательскую, </a:t>
            </a:r>
          </a:p>
          <a:p>
            <a:pPr lvl="1"/>
            <a:r>
              <a:rPr lang="ru-RU" altLang="ru-RU" smtClean="0"/>
              <a:t>проектную деятельность,</a:t>
            </a:r>
          </a:p>
          <a:p>
            <a:pPr lvl="1"/>
            <a:r>
              <a:rPr lang="ru-RU" altLang="ru-RU" smtClean="0"/>
              <a:t>делать выводы, </a:t>
            </a:r>
          </a:p>
          <a:p>
            <a:pPr lvl="1"/>
            <a:r>
              <a:rPr lang="ru-RU" altLang="ru-RU" smtClean="0"/>
              <a:t>добывать знания, </a:t>
            </a:r>
          </a:p>
          <a:p>
            <a:pPr lvl="1"/>
            <a:r>
              <a:rPr lang="ru-RU" altLang="ru-RU" smtClean="0"/>
              <a:t>получая практический опыт, конечно, при поддержке педагога.</a:t>
            </a:r>
          </a:p>
          <a:p>
            <a:r>
              <a:rPr lang="ru-RU" altLang="ru-RU" smtClean="0"/>
              <a:t>Применение мультимедиа технологий (цвета, графики, звука, современных средств видео-техники) позволяет моделировать различные ситуации из окружающей социальной среды. </a:t>
            </a:r>
          </a:p>
          <a:p>
            <a:endParaRPr lang="ru-RU" altLang="ru-RU" smtClean="0"/>
          </a:p>
        </p:txBody>
      </p:sp>
      <p:sp>
        <p:nvSpPr>
          <p:cNvPr id="2560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DA63AF-26F8-47CF-A144-35594A347A37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50900"/>
          </a:xfrm>
        </p:spPr>
        <p:txBody>
          <a:bodyPr/>
          <a:lstStyle/>
          <a:p>
            <a:r>
              <a:rPr lang="ru-RU" altLang="ru-RU" b="1" smtClean="0"/>
              <a:t>Инновационное оборудование</a:t>
            </a:r>
            <a:endParaRPr lang="ru-RU" altLang="ru-RU" smtClean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435975" cy="5472113"/>
          </a:xfrm>
        </p:spPr>
        <p:txBody>
          <a:bodyPr/>
          <a:lstStyle/>
          <a:p>
            <a:r>
              <a:rPr lang="ru-RU" altLang="ru-RU" b="1" smtClean="0"/>
              <a:t> </a:t>
            </a:r>
            <a:r>
              <a:rPr lang="ru-RU" altLang="ru-RU" smtClean="0"/>
              <a:t>Интерактивные средства обучения становятся отличными помощниками в диагностике развития детей: внимания, памяти, мышления, речи, навыков учебной деятельности и т.д. </a:t>
            </a:r>
          </a:p>
          <a:p>
            <a:r>
              <a:rPr lang="ru-RU" altLang="ru-RU" smtClean="0"/>
              <a:t>Это активизирует познавательную активность детей, расширит их кругозор, повысит общую культуру родителей в вопросах воспитания, обеспечит координацию усилий всех участников воспитательного процесса. </a:t>
            </a:r>
          </a:p>
          <a:p>
            <a:endParaRPr lang="ru-RU" altLang="ru-RU" smtClean="0"/>
          </a:p>
        </p:txBody>
      </p:sp>
      <p:sp>
        <p:nvSpPr>
          <p:cNvPr id="2662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2EEF8B-C49A-4858-9178-9C78BDA25982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77875"/>
          </a:xfrm>
        </p:spPr>
        <p:txBody>
          <a:bodyPr/>
          <a:lstStyle/>
          <a:p>
            <a:r>
              <a:rPr lang="ru-RU" altLang="ru-RU" b="1" smtClean="0"/>
              <a:t>Задачи инновационного оборудования:</a:t>
            </a:r>
            <a:endParaRPr lang="ru-RU" altLang="ru-RU" smtClean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r>
              <a:rPr lang="ru-RU" altLang="ru-RU" smtClean="0"/>
              <a:t>создание комфортных условий обучения;</a:t>
            </a:r>
          </a:p>
          <a:p>
            <a:r>
              <a:rPr lang="ru-RU" altLang="ru-RU" smtClean="0"/>
              <a:t>развитие моторики;</a:t>
            </a:r>
          </a:p>
          <a:p>
            <a:r>
              <a:rPr lang="ru-RU" altLang="ru-RU" smtClean="0"/>
              <a:t>расширение кругозора детей;</a:t>
            </a:r>
          </a:p>
          <a:p>
            <a:r>
              <a:rPr lang="ru-RU" altLang="ru-RU" smtClean="0"/>
              <a:t>формирование логического мышления;</a:t>
            </a:r>
          </a:p>
          <a:p>
            <a:r>
              <a:rPr lang="ru-RU" altLang="ru-RU" smtClean="0"/>
              <a:t>физическое развитие;</a:t>
            </a:r>
          </a:p>
          <a:p>
            <a:r>
              <a:rPr lang="ru-RU" altLang="ru-RU" smtClean="0"/>
              <a:t>организация взаимодействия аудитории;</a:t>
            </a:r>
          </a:p>
          <a:p>
            <a:r>
              <a:rPr lang="ru-RU" altLang="ru-RU" smtClean="0"/>
              <a:t>помощь педагогу;</a:t>
            </a:r>
          </a:p>
          <a:p>
            <a:r>
              <a:rPr lang="ru-RU" altLang="ru-RU" smtClean="0"/>
              <a:t>повышение общей культуры родителей в вопросах воспитания;</a:t>
            </a:r>
          </a:p>
          <a:p>
            <a:r>
              <a:rPr lang="ru-RU" altLang="ru-RU" smtClean="0"/>
              <a:t>обеспечение координации усилий всех участников воспитательного процесса. </a:t>
            </a:r>
          </a:p>
          <a:p>
            <a:endParaRPr lang="ru-RU" altLang="ru-RU" smtClean="0"/>
          </a:p>
        </p:txBody>
      </p:sp>
      <p:sp>
        <p:nvSpPr>
          <p:cNvPr id="2765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F8A06B-4DBE-4565-A234-928F9B301B52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ПОСТАНОВЛЕНИЕ от 15 мая 2013 г. N 26 ОБ УТВЕРЖДЕНИИ САНПИН 2.4.1.3049-13</a:t>
            </a:r>
            <a:endParaRPr lang="ru-RU" altLang="ru-RU" sz="2800" smtClean="0"/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r>
              <a:rPr lang="ru-RU" altLang="ru-RU" smtClean="0"/>
              <a:t>Использование интерактивного оборудования в развитии детей дошкольного возраста требует тщательной организации, как самих занятий, так и всего режима в целом. </a:t>
            </a:r>
          </a:p>
          <a:p>
            <a:r>
              <a:rPr lang="ru-RU" altLang="ru-RU" smtClean="0"/>
              <a:t>Для проведения занятий необходим специальный кабинет, площадь которого определяется из расчета 6 кв.м. на одно рабочее место, оборудованное с учетом возрастных и санитарно-гигиенических требований. 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C0DCFD-B769-486C-B143-1A7A7BBDC777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Версия для печат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77875"/>
          </a:xfrm>
        </p:spPr>
        <p:txBody>
          <a:bodyPr/>
          <a:lstStyle/>
          <a:p>
            <a:r>
              <a:rPr lang="ru-RU" altLang="ru-RU" b="1" smtClean="0"/>
              <a:t>Интерактивная доска</a:t>
            </a:r>
          </a:p>
        </p:txBody>
      </p:sp>
      <p:sp>
        <p:nvSpPr>
          <p:cNvPr id="29700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ru-RU" altLang="ru-RU" smtClean="0"/>
              <a:t>это устройство, использующееся с проектором и компьютером. </a:t>
            </a:r>
          </a:p>
          <a:p>
            <a:r>
              <a:rPr lang="ru-RU" altLang="ru-RU" smtClean="0"/>
              <a:t>Изображение с компьютера выводится на интерактивную доску, как на обычный экран, с помощью проектора. </a:t>
            </a:r>
          </a:p>
          <a:p>
            <a:r>
              <a:rPr lang="ru-RU" altLang="ru-RU" smtClean="0"/>
              <a:t>Используя маркер или стилус, можно не отходя от доски управлять компьютерными приложениями или делать пометки поверх изображения. </a:t>
            </a:r>
          </a:p>
          <a:p>
            <a:endParaRPr lang="ru-RU" altLang="ru-RU" smtClean="0"/>
          </a:p>
        </p:txBody>
      </p:sp>
      <p:pic>
        <p:nvPicPr>
          <p:cNvPr id="5" name="Picture 2" descr="Интерактивные доски для детского са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16113"/>
            <a:ext cx="580231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632CB5-E353-4353-B0A1-55402B13AE56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Способы применения интерактивной доски на занятиях в детском саду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641850"/>
          </a:xfrm>
        </p:spPr>
        <p:txBody>
          <a:bodyPr/>
          <a:lstStyle/>
          <a:p>
            <a:r>
              <a:rPr lang="ru-RU" altLang="ru-RU" smtClean="0"/>
              <a:t>Презентации и интерактивные обучающие программы, создание проектов в графических, программных средах.</a:t>
            </a:r>
          </a:p>
          <a:p>
            <a:r>
              <a:rPr lang="ru-RU" altLang="ru-RU" smtClean="0"/>
              <a:t>Мультимедийный кабинет в детском саду может выполнять следующие задачи:</a:t>
            </a:r>
          </a:p>
          <a:p>
            <a:pPr lvl="1">
              <a:buFont typeface="Times New Roman" panose="02020603050405020304" pitchFamily="18" charset="0"/>
              <a:buAutoNum type="arabicPeriod"/>
            </a:pPr>
            <a:r>
              <a:rPr lang="ru-RU" altLang="ru-RU" sz="2400" smtClean="0"/>
              <a:t>Обучать детей при помощи новейших образовательных технологий;</a:t>
            </a:r>
          </a:p>
          <a:p>
            <a:pPr lvl="1">
              <a:buFont typeface="Times New Roman" panose="02020603050405020304" pitchFamily="18" charset="0"/>
              <a:buAutoNum type="arabicPeriod"/>
            </a:pPr>
            <a:r>
              <a:rPr lang="ru-RU" altLang="ru-RU" sz="2400" smtClean="0"/>
              <a:t>Знакомить детей с возможностями и навыками компьютерных технологий.</a:t>
            </a:r>
          </a:p>
          <a:p>
            <a:pPr lvl="1">
              <a:buFont typeface="Times New Roman" panose="02020603050405020304" pitchFamily="18" charset="0"/>
              <a:buAutoNum type="arabicPeriod"/>
            </a:pPr>
            <a:r>
              <a:rPr lang="ru-RU" altLang="ru-RU" sz="2400" smtClean="0"/>
              <a:t>Служить развлекательным и игровым центром.</a:t>
            </a:r>
          </a:p>
          <a:p>
            <a:endParaRPr lang="ru-RU" altLang="ru-RU" smtClean="0"/>
          </a:p>
        </p:txBody>
      </p:sp>
      <p:sp>
        <p:nvSpPr>
          <p:cNvPr id="3072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594710-7EE0-476A-B599-A5B6D030C721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altLang="ru-RU" b="1" smtClean="0"/>
              <a:t>Интерактивная доска</a:t>
            </a:r>
            <a:endParaRPr lang="ru-RU" altLang="ru-RU" smtClean="0"/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ru-RU" altLang="ru-RU" smtClean="0"/>
              <a:t>У младшей возрастной категории детей восприятие предметов происходит посредствам наглядных примеров.</a:t>
            </a:r>
          </a:p>
          <a:p>
            <a:r>
              <a:rPr lang="ru-RU" altLang="ru-RU" smtClean="0"/>
              <a:t>Интерактивные доски для детского сада упрощают процесс проведения занятий. </a:t>
            </a:r>
          </a:p>
          <a:p>
            <a:r>
              <a:rPr lang="ru-RU" altLang="ru-RU" smtClean="0"/>
              <a:t>С их помощью ребята в игровой форме изучают цвета, формы предметов, рисуют и повторяют контуры изображения.</a:t>
            </a:r>
          </a:p>
        </p:txBody>
      </p:sp>
      <p:sp>
        <p:nvSpPr>
          <p:cNvPr id="3174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F159C0-CC7F-4818-9CEB-C02E4AAB00CE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b="1" smtClean="0"/>
              <a:t>Интерактивные столы</a:t>
            </a:r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ru-RU" altLang="ru-RU" sz="2400" smtClean="0"/>
              <a:t>Горизонтальное положение и большой экран дают возможность работать сразу нескольким воспитанникам. </a:t>
            </a:r>
          </a:p>
          <a:p>
            <a:r>
              <a:rPr lang="ru-RU" altLang="ru-RU" sz="2400" smtClean="0"/>
              <a:t>Таким образом, весь детский коллектив вовлекается в интеллектуальную игру под контролем преподавателя.</a:t>
            </a:r>
          </a:p>
          <a:p>
            <a:r>
              <a:rPr lang="ru-RU" altLang="ru-RU" sz="2400" smtClean="0"/>
              <a:t>Именно такой подход к воспитанию формирует в детях навыки общения и развитие логического мышления. </a:t>
            </a:r>
          </a:p>
          <a:p>
            <a:endParaRPr lang="ru-RU" altLang="ru-RU" sz="2400" smtClean="0"/>
          </a:p>
          <a:p>
            <a:r>
              <a:rPr lang="ru-RU" altLang="ru-RU" sz="2400" smtClean="0"/>
              <a:t>Интерактивные доски для детского сада и оборудованный класс — это важный элемент формирования основ социальной жизни, навыков творческого и абстрактного мышления.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9438" y="1700213"/>
            <a:ext cx="6997700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4518D0-CC79-48F1-B1FB-261D0A31A961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435975" cy="720725"/>
          </a:xfrm>
        </p:spPr>
        <p:txBody>
          <a:bodyPr/>
          <a:lstStyle/>
          <a:p>
            <a:r>
              <a:rPr lang="ru-RU" altLang="ru-RU" sz="3600" b="1" smtClean="0"/>
              <a:t>Здоровьесберегающие  технологии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i="1" smtClean="0"/>
              <a:t>		Целью </a:t>
            </a:r>
            <a:r>
              <a:rPr lang="ru-RU" altLang="ru-RU" smtClean="0"/>
              <a:t>здоровьесберегающих технологий является </a:t>
            </a:r>
            <a:r>
              <a:rPr lang="ru-RU" altLang="ru-RU" i="1" smtClean="0"/>
              <a:t>обеспечение ребенку возможности сохранения здоровья, формирование у него необходимых знаний, умений, навыков по здоровому образу жизни. </a:t>
            </a:r>
          </a:p>
          <a:p>
            <a:pPr algn="just">
              <a:buFontTx/>
              <a:buNone/>
            </a:pPr>
            <a:r>
              <a:rPr lang="ru-RU" altLang="ru-RU" smtClean="0"/>
              <a:t>		Здоровьесберегающие педагогические технологии включают все аспекты воздействия педагога на здоровье ребенка на разных уровнях — информационном, психологическом, био­энергетическом. </a:t>
            </a:r>
          </a:p>
          <a:p>
            <a:endParaRPr lang="ru-RU" altLang="ru-RU" smtClean="0"/>
          </a:p>
        </p:txBody>
      </p:sp>
      <p:pic>
        <p:nvPicPr>
          <p:cNvPr id="6148" name="Picture 5" descr="i?id=365692677-66-72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300663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DB3E19-96A7-433A-B954-687003FA6E5A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850900"/>
          </a:xfrm>
        </p:spPr>
        <p:txBody>
          <a:bodyPr/>
          <a:lstStyle/>
          <a:p>
            <a:r>
              <a:rPr lang="ru-RU" altLang="ru-RU" b="1" smtClean="0"/>
              <a:t>Интерактивные столы</a:t>
            </a:r>
            <a:endParaRPr lang="ru-RU" altLang="ru-RU" smtClean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ru-RU" altLang="ru-RU" sz="2400" smtClean="0"/>
              <a:t>Это яркие картинки, настольные игры, красочные фотоальбомы, интерактивные карты и много другой информации, поданной в привлекательной для малыша форме. </a:t>
            </a:r>
          </a:p>
          <a:p>
            <a:r>
              <a:rPr lang="ru-RU" altLang="ru-RU" sz="2400" smtClean="0"/>
              <a:t>Многофункциональный дидактический инструмент для педагогов и воспитателей. </a:t>
            </a:r>
          </a:p>
          <a:p>
            <a:r>
              <a:rPr lang="ru-RU" altLang="ru-RU" sz="2400" smtClean="0"/>
              <a:t>Одно из его преимуществ заключается в возможности совмещать индивидуальный и коллективный виды работы. </a:t>
            </a:r>
          </a:p>
          <a:p>
            <a:r>
              <a:rPr lang="ru-RU" altLang="ru-RU" sz="2400" smtClean="0"/>
              <a:t>Ребенок самостоятельно совершает действия с объектами на экране (пишет слова, перемещает изображения и т.д.) и вместе с тем продолжает взаимодействовать с другими детьми.</a:t>
            </a:r>
          </a:p>
          <a:p>
            <a:endParaRPr lang="ru-RU" altLang="ru-RU" sz="2400" smtClean="0"/>
          </a:p>
        </p:txBody>
      </p:sp>
      <p:sp>
        <p:nvSpPr>
          <p:cNvPr id="3379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0F4D82-87DC-4BC5-A0D1-23CF08D31E36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b="1" smtClean="0"/>
              <a:t>Интерактивный пол </a:t>
            </a:r>
          </a:p>
        </p:txBody>
      </p:sp>
      <p:pic>
        <p:nvPicPr>
          <p:cNvPr id="34819" name="Picture 1" descr="Версия для печат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Объект 1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ru-RU" altLang="ru-RU" smtClean="0"/>
              <a:t>прекрасное средство организации подвижных развивающих игр в помещении.</a:t>
            </a:r>
          </a:p>
          <a:p>
            <a:r>
              <a:rPr lang="ru-RU" altLang="ru-RU" smtClean="0"/>
              <a:t>Благодаря изображению, которое проецируется на пол, дети могут быть задействованы в различных увлекательных интерактивных играх (футбол, хоккей, воздушные шары и т.д.), способствующих развитию координации, логики, коммуникативных навыков и поддержке общего физического тонуса.</a:t>
            </a:r>
          </a:p>
          <a:p>
            <a:endParaRPr lang="ru-RU" altLang="ru-RU" smtClean="0"/>
          </a:p>
        </p:txBody>
      </p:sp>
      <p:pic>
        <p:nvPicPr>
          <p:cNvPr id="15365" name="Рисунок 6" descr="http://tdkarusel.ru/sites/default/files/styles/medium/public/pmd-668579.jpg?itok=pkLSMiW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808288"/>
            <a:ext cx="4986337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9DDD40-FAA0-4130-A771-7204CBE7E538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Интерактивный пол </a:t>
            </a:r>
            <a:endParaRPr lang="ru-RU" altLang="ru-RU" smtClean="0"/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ru-RU" altLang="ru-RU" smtClean="0"/>
              <a:t>Использование этой проекционной системы в ежедневной работе дает возможность самостоятельно создавать свой мир: </a:t>
            </a:r>
          </a:p>
          <a:p>
            <a:pPr lvl="1"/>
            <a:r>
              <a:rPr lang="ru-RU" altLang="ru-RU" smtClean="0"/>
              <a:t>достаточно вступить в зону проекции, и система будет отвечать на каждое ваше малейшее движение, от которого будут зависеть и графический эффект, и ход игры. Причем все будет происходить в режиме реального времени. </a:t>
            </a:r>
          </a:p>
          <a:p>
            <a:endParaRPr lang="ru-RU" altLang="ru-RU" smtClean="0"/>
          </a:p>
        </p:txBody>
      </p:sp>
      <p:pic>
        <p:nvPicPr>
          <p:cNvPr id="5" name="Рисунок 3" descr="http://www.maam.ru/upload/blogs/detsad-176720-1420529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00213"/>
            <a:ext cx="6119812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F05C62-E488-4D38-84A5-01193D2385AD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altLang="ru-RU" b="1" smtClean="0"/>
              <a:t>Песочница для интерактивного обучения</a:t>
            </a:r>
            <a:endParaRPr lang="ru-RU" altLang="ru-RU" smtClean="0"/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507413" cy="5073650"/>
          </a:xfrm>
        </p:spPr>
        <p:txBody>
          <a:bodyPr/>
          <a:lstStyle/>
          <a:p>
            <a:r>
              <a:rPr lang="ru-RU" altLang="ru-RU" smtClean="0"/>
              <a:t>Принцип работы интерактивной песочницы заключается </a:t>
            </a:r>
          </a:p>
          <a:p>
            <a:pPr lvl="1"/>
            <a:r>
              <a:rPr lang="ru-RU" altLang="ru-RU" smtClean="0"/>
              <a:t>во взаимодействии компьютера,</a:t>
            </a:r>
          </a:p>
          <a:p>
            <a:pPr lvl="1"/>
            <a:r>
              <a:rPr lang="ru-RU" altLang="ru-RU" smtClean="0"/>
              <a:t>проектора,</a:t>
            </a:r>
          </a:p>
          <a:p>
            <a:pPr lvl="1"/>
            <a:r>
              <a:rPr lang="ru-RU" altLang="ru-RU" smtClean="0"/>
              <a:t>датчика глубины. </a:t>
            </a:r>
          </a:p>
          <a:p>
            <a:r>
              <a:rPr lang="ru-RU" altLang="ru-RU" smtClean="0"/>
              <a:t>на песок проецируются различные изображения (в том числе – текстуры воды, земли, травы и т.д., различные геометрические и абстрактные формы, игровые динамические элементы), которые могут меняться в зависимости от глубины песка.</a:t>
            </a:r>
          </a:p>
        </p:txBody>
      </p:sp>
      <p:pic>
        <p:nvPicPr>
          <p:cNvPr id="36868" name="Picture 2" descr="&amp;Icy;&amp;ncy;&amp;tcy;&amp;iecy;&amp;rcy;&amp;acy;&amp;kcy;&amp;tcy;&amp;icy;&amp;vcy;&amp;ncy;&amp;acy;&amp;yacy; &amp;pcy;&amp;iecy;&amp;scy;&amp;ocy;&amp;chcy;&amp;ncy;&amp;icy;&amp;ts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557338"/>
            <a:ext cx="2611437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B08892-9FE1-40A2-AF29-917E6E053A01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b="1" smtClean="0"/>
              <a:t>Песочница для интерактивного обучения</a:t>
            </a:r>
            <a:endParaRPr lang="ru-RU" altLang="ru-RU" smtClean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1052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это комплекс информационного оборудования для творческой работы с песком, </a:t>
            </a:r>
          </a:p>
          <a:p>
            <a:pPr>
              <a:defRPr/>
            </a:pPr>
            <a:r>
              <a:rPr lang="ru-RU" dirty="0" smtClean="0"/>
              <a:t>изучения окружающего мира</a:t>
            </a:r>
          </a:p>
          <a:p>
            <a:pPr>
              <a:defRPr/>
            </a:pPr>
            <a:r>
              <a:rPr lang="ru-RU" dirty="0" smtClean="0"/>
              <a:t>развития у детей других важнейших навыков. </a:t>
            </a:r>
          </a:p>
          <a:p>
            <a:pPr marL="0" indent="0">
              <a:buFontTx/>
              <a:buNone/>
              <a:defRPr/>
            </a:pPr>
            <a:endParaRPr lang="ru-RU" dirty="0" smtClean="0"/>
          </a:p>
          <a:p>
            <a:pPr marL="0" indent="0">
              <a:buFontTx/>
              <a:buNone/>
              <a:defRPr/>
            </a:pPr>
            <a:endParaRPr lang="ru-RU" dirty="0"/>
          </a:p>
          <a:p>
            <a:pPr marL="0" indent="0">
              <a:buFontTx/>
              <a:buNone/>
              <a:defRPr/>
            </a:pPr>
            <a:endParaRPr lang="ru-RU" dirty="0" smtClean="0"/>
          </a:p>
          <a:p>
            <a:pPr marL="0" indent="0" algn="ctr">
              <a:buFontTx/>
              <a:buNone/>
              <a:defRPr/>
            </a:pPr>
            <a:r>
              <a:rPr lang="ru-RU" dirty="0" smtClean="0"/>
              <a:t>Такое оборудование может быть установлено в группах детского сада, центрах развития, кабинетах психологов, комнатах отдыха и т.д.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74754" name="Picture 2" descr="&amp;Icy;&amp;ncy;&amp;tcy;&amp;iecy;&amp;rcy;&amp;acy;&amp;kcy;&amp;tcy;&amp;icy;&amp;vcy;&amp;ncy;&amp;acy;&amp;yacy; &amp;pcy;&amp;iecy;&amp;scy;&amp;ocy;&amp;chcy;&amp;ncy;&amp;icy;&amp;tscy;&amp;acy; &amp;dcy;&amp;lcy;&amp;yacy; &amp;ocy;&amp;bcy;&amp;rcy;&amp;acy;&amp;zcy;&amp;ocy;&amp;vcy;&amp;acy;&amp;ncy;&amp;icy;&amp;yacy; &amp;icy; &amp;bcy;&amp;icy;&amp;zcy;&amp;ncy;&amp;iecy;&amp;s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82486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657F44-78FD-45E5-9E3C-82F4859922D0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altLang="ru-RU" b="1" smtClean="0"/>
              <a:t>Благодаря этой уникальной технологии, дети могут:</a:t>
            </a: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ru-RU" altLang="ru-RU" smtClean="0"/>
              <a:t>заниматься творчеством; </a:t>
            </a:r>
          </a:p>
          <a:p>
            <a:r>
              <a:rPr lang="ru-RU" altLang="ru-RU" smtClean="0"/>
              <a:t>создавать художественные композиции;</a:t>
            </a:r>
          </a:p>
          <a:p>
            <a:r>
              <a:rPr lang="ru-RU" altLang="ru-RU" smtClean="0"/>
              <a:t>собственной игровой мир из песка; </a:t>
            </a:r>
          </a:p>
          <a:p>
            <a:r>
              <a:rPr lang="ru-RU" altLang="ru-RU" smtClean="0"/>
              <a:t>изучать свойства и особенности природных явлений; </a:t>
            </a:r>
          </a:p>
          <a:p>
            <a:r>
              <a:rPr lang="ru-RU" altLang="ru-RU" smtClean="0"/>
              <a:t>играть в развивающие игры; </a:t>
            </a:r>
          </a:p>
          <a:p>
            <a:r>
              <a:rPr lang="ru-RU" altLang="ru-RU" smtClean="0"/>
              <a:t>совместно играть, лепить из песка, обучаться и соревноваться. </a:t>
            </a:r>
          </a:p>
          <a:p>
            <a:endParaRPr lang="ru-RU" altLang="ru-RU" smtClean="0"/>
          </a:p>
        </p:txBody>
      </p:sp>
      <p:sp>
        <p:nvSpPr>
          <p:cNvPr id="3891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BF7C13-86A5-4321-8FFC-75E997ACE4A9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altLang="ru-RU" b="1" smtClean="0"/>
              <a:t>Песочница для интерактивного обучения</a:t>
            </a:r>
            <a:endParaRPr lang="ru-RU" altLang="ru-RU" smtClean="0"/>
          </a:p>
        </p:txBody>
      </p:sp>
      <p:sp>
        <p:nvSpPr>
          <p:cNvPr id="39939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r>
              <a:rPr lang="ru-RU" altLang="ru-RU" smtClean="0"/>
              <a:t>В зависимости от размера помещения и образовательных целей можно выбрать модель песочницы: </a:t>
            </a:r>
          </a:p>
          <a:p>
            <a:pPr lvl="1"/>
            <a:r>
              <a:rPr lang="ru-RU" altLang="ru-RU" smtClean="0"/>
              <a:t>стандартную – для больших помещений и детских групповых занятий, </a:t>
            </a:r>
          </a:p>
          <a:p>
            <a:pPr lvl="1"/>
            <a:r>
              <a:rPr lang="ru-RU" altLang="ru-RU" smtClean="0"/>
              <a:t>настольную для индивидуальных занятий,</a:t>
            </a:r>
          </a:p>
          <a:p>
            <a:pPr lvl="1"/>
            <a:r>
              <a:rPr lang="ru-RU" altLang="ru-RU" smtClean="0"/>
              <a:t>удобный для переноски комплект «Лайт» или песочницу «Мини» для небольших групп.</a:t>
            </a:r>
          </a:p>
        </p:txBody>
      </p:sp>
      <p:sp>
        <p:nvSpPr>
          <p:cNvPr id="3994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00EF5F-7B04-4ABD-B03D-3DDD9084FC48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r>
              <a:rPr lang="ru-RU" altLang="ru-RU" smtClean="0"/>
              <a:t>Возможности, предоставляемые применением интерактивного оборудования воспитателю, как нельзя больше соответствуют особенностям психологии и восприятия аудитории дошкольных учреждений. </a:t>
            </a:r>
          </a:p>
          <a:p>
            <a:r>
              <a:rPr lang="ru-RU" altLang="ru-RU" smtClean="0"/>
              <a:t>У младших возрастов мотивация всегда огромную роль играла в эффективности обучения позитивная. </a:t>
            </a:r>
          </a:p>
          <a:p>
            <a:r>
              <a:rPr lang="ru-RU" altLang="ru-RU" smtClean="0"/>
              <a:t>Дети этой возрастной категории всегда испытывают проблемы с длительной концентрацией внимания на предмете обучения.</a:t>
            </a:r>
          </a:p>
          <a:p>
            <a:r>
              <a:rPr lang="ru-RU" altLang="ru-RU" smtClean="0"/>
              <a:t>Внесение в учебный процесс максимального количества игровых элементов всегда дает весьма положительные результаты. </a:t>
            </a:r>
          </a:p>
        </p:txBody>
      </p:sp>
      <p:sp>
        <p:nvSpPr>
          <p:cNvPr id="4096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0BF03A-7C71-4A8B-8E6E-8EAFBF8F3BF8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r>
              <a:rPr lang="ru-RU" altLang="ru-RU" smtClean="0"/>
              <a:t>В младшем возрасте у ребенка практически абсолютно преобладает наглядно-образный способ мышления над абстрактно логическим. И богатейшие мультимедийные возможности интерактивного оборудования как раз и позволяют эффективно вести процесс обучения с использованием такого преобладания.</a:t>
            </a:r>
          </a:p>
          <a:p>
            <a:r>
              <a:rPr lang="ru-RU" altLang="ru-RU" smtClean="0"/>
              <a:t>Применение интерактивного оборудования дает отличные результаты и в воспитательном процессе. </a:t>
            </a:r>
          </a:p>
          <a:p>
            <a:r>
              <a:rPr lang="ru-RU" altLang="ru-RU" smtClean="0"/>
              <a:t>В младших возрастах социализация у детей не носит рационального характера и во многом основана исключительно на эмоциях. </a:t>
            </a:r>
          </a:p>
        </p:txBody>
      </p:sp>
      <p:sp>
        <p:nvSpPr>
          <p:cNvPr id="4198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0E5123-58C8-4041-BAC4-58EF749A852E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Интерактивные методы </a:t>
            </a:r>
          </a:p>
        </p:txBody>
      </p:sp>
      <p:sp>
        <p:nvSpPr>
          <p:cNvPr id="430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Суть интерактивных методов заключается в организации взаимодействия между всеми членами детского коллектива, вырабатывая позитивные навыки общения.</a:t>
            </a:r>
          </a:p>
          <a:p>
            <a:r>
              <a:rPr lang="ru-RU" altLang="ru-RU" smtClean="0"/>
              <a:t>Подобный подход оказывает на формирование морального климата в детской группе весьма полезное влияние.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E35002-4734-4C8F-9F2D-2B2FB36B411C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976938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mtClean="0"/>
              <a:t>		В современных условиях развитие человека невозможно без построения системы формирования его здоровья. Выбор здоровьесберегающих педагогических технологий зависит: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mtClean="0"/>
              <a:t> от типа дошкольного учреждения,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mtClean="0"/>
              <a:t>от продолжительности пребывания в нем детей,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mtClean="0"/>
              <a:t>от программы, по которой работают педагоги,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mtClean="0"/>
              <a:t>конкретных условий ДОУ,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mtClean="0"/>
              <a:t>профессиональной компетентности педагога,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mtClean="0"/>
              <a:t>показателей здоровья детей.</a:t>
            </a:r>
          </a:p>
          <a:p>
            <a:endParaRPr lang="ru-RU" altLang="ru-RU" smtClean="0"/>
          </a:p>
        </p:txBody>
      </p:sp>
      <p:pic>
        <p:nvPicPr>
          <p:cNvPr id="7171" name="Picture 4" descr="i?id=982326287-4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272088"/>
            <a:ext cx="179705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41CB08-777C-4959-ABB8-2D0F1813CB7F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latin typeface="+mn-lt"/>
                <a:ea typeface="+mn-ea"/>
                <a:cs typeface="+mn-cs"/>
              </a:rPr>
              <a:t>Ошибки при использовании ИКТ</a:t>
            </a:r>
            <a:r>
              <a:rPr lang="ru-RU" b="1" dirty="0" smtClean="0">
                <a:latin typeface="+mn-lt"/>
                <a:ea typeface="+mn-ea"/>
                <a:cs typeface="+mn-cs"/>
              </a:rPr>
              <a:t/>
            </a:r>
            <a:br>
              <a:rPr lang="ru-RU" b="1" dirty="0" smtClean="0">
                <a:latin typeface="+mn-lt"/>
                <a:ea typeface="+mn-ea"/>
                <a:cs typeface="+mn-cs"/>
              </a:rPr>
            </a:br>
            <a:endParaRPr lang="ru-RU" b="1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just">
              <a:defRPr/>
            </a:pPr>
            <a:r>
              <a:rPr lang="ru-RU" altLang="ru-RU" dirty="0" smtClean="0"/>
              <a:t>Недостаточная методическая подготовленность педагога;</a:t>
            </a:r>
          </a:p>
          <a:p>
            <a:pPr algn="just">
              <a:defRPr/>
            </a:pPr>
            <a:r>
              <a:rPr lang="ru-RU" altLang="ru-RU" dirty="0" smtClean="0"/>
              <a:t>неправильное определение дидактической роли и места ИКТ на занятиях;</a:t>
            </a:r>
          </a:p>
          <a:p>
            <a:pPr algn="just">
              <a:defRPr/>
            </a:pPr>
            <a:r>
              <a:rPr lang="ru-RU" altLang="ru-RU" dirty="0" smtClean="0"/>
              <a:t>бесплановость, случайность применения ИКТ;</a:t>
            </a:r>
          </a:p>
          <a:p>
            <a:pPr algn="just">
              <a:defRPr/>
            </a:pPr>
            <a:r>
              <a:rPr lang="ru-RU" altLang="ru-RU" dirty="0" smtClean="0"/>
              <a:t>перегруженность занятия демонстрацией.</a:t>
            </a:r>
          </a:p>
          <a:p>
            <a:pPr marL="0" indent="0" algn="ctr">
              <a:buFontTx/>
              <a:buNone/>
              <a:defRPr/>
            </a:pPr>
            <a:endParaRPr lang="ru-RU" dirty="0" smtClean="0"/>
          </a:p>
          <a:p>
            <a:pPr marL="0" indent="0" algn="ctr">
              <a:buFontTx/>
              <a:buNone/>
              <a:defRPr/>
            </a:pPr>
            <a:r>
              <a:rPr lang="ru-RU" dirty="0" smtClean="0"/>
              <a:t>Анализ мультимедийных разработок педагогов ДОО для малышей показывает, что занятия проводятся с методическими ошибками.</a:t>
            </a:r>
          </a:p>
        </p:txBody>
      </p:sp>
      <p:sp>
        <p:nvSpPr>
          <p:cNvPr id="4403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30E9AE-681B-457A-8CDA-38AA9DB6DA6C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11188" y="155733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663300"/>
                </a:solidFill>
              </a:rPr>
              <a:t>Основные принципы мультимедийного занятия в детском саду</a:t>
            </a:r>
          </a:p>
        </p:txBody>
      </p:sp>
      <p:sp>
        <p:nvSpPr>
          <p:cNvPr id="4505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8BD208-AE40-4492-8066-B56B40E167FD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b="1" smtClean="0"/>
              <a:t>Меньше наглядных объектов на экране!</a:t>
            </a:r>
            <a:endParaRPr lang="ru-RU" altLang="ru-RU" smtClean="0"/>
          </a:p>
        </p:txBody>
      </p:sp>
      <p:sp>
        <p:nvSpPr>
          <p:cNvPr id="46083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ru-RU" altLang="ru-RU" smtClean="0"/>
              <a:t>Дети не способны задерживать внимание на большом количестве объектов. </a:t>
            </a:r>
          </a:p>
          <a:p>
            <a:r>
              <a:rPr lang="ru-RU" altLang="ru-RU" smtClean="0"/>
              <a:t>Желание, показать детям, к примеру, разнообразие животного и растительного мира на одном слайде приводит к резкому снижению познавательной активности малышей.</a:t>
            </a:r>
          </a:p>
          <a:p>
            <a:endParaRPr lang="ru-RU" altLang="ru-RU" smtClean="0"/>
          </a:p>
        </p:txBody>
      </p:sp>
      <p:pic>
        <p:nvPicPr>
          <p:cNvPr id="24580" name="Picture 2" descr="pti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52513"/>
            <a:ext cx="6686550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850" y="5413375"/>
            <a:ext cx="8496300" cy="1255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663300"/>
                </a:solidFill>
              </a:rPr>
              <a:t>Ребёнок дошкольного возраста не в состоянии сосредоточиться на  таком количестве наглядных объектов</a:t>
            </a:r>
          </a:p>
        </p:txBody>
      </p:sp>
      <p:sp>
        <p:nvSpPr>
          <p:cNvPr id="4608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18253A-E0AF-4726-8108-025309074123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Не нарушать нормы времени для занятий в ДОУ!</a:t>
            </a:r>
            <a:endParaRPr lang="ru-RU" altLang="ru-RU" smtClean="0"/>
          </a:p>
        </p:txBody>
      </p:sp>
      <p:sp>
        <p:nvSpPr>
          <p:cNvPr id="47107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8218488" cy="1541463"/>
          </a:xfrm>
        </p:spPr>
        <p:txBody>
          <a:bodyPr/>
          <a:lstStyle/>
          <a:p>
            <a:r>
              <a:rPr lang="ru-RU" altLang="ru-RU" smtClean="0"/>
              <a:t>Мультимедийные занятия не должны превышать 10-15  минут.</a:t>
            </a:r>
          </a:p>
        </p:txBody>
      </p:sp>
      <p:sp>
        <p:nvSpPr>
          <p:cNvPr id="47108" name="Заголовок 1"/>
          <p:cNvSpPr txBox="1">
            <a:spLocks/>
          </p:cNvSpPr>
          <p:nvPr/>
        </p:nvSpPr>
        <p:spPr bwMode="auto">
          <a:xfrm>
            <a:off x="539750" y="29241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3300"/>
                </a:solidFill>
              </a:rPr>
              <a:t>Содержание занятия не должно быть разноплановым</a:t>
            </a:r>
          </a:p>
        </p:txBody>
      </p:sp>
      <p:sp>
        <p:nvSpPr>
          <p:cNvPr id="47109" name="Объект 5"/>
          <p:cNvSpPr txBox="1">
            <a:spLocks/>
          </p:cNvSpPr>
          <p:nvPr/>
        </p:nvSpPr>
        <p:spPr bwMode="auto">
          <a:xfrm>
            <a:off x="539750" y="4365625"/>
            <a:ext cx="8218488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ru-RU" altLang="ru-RU"/>
              <a:t>Лучше всего, если каждое занятие будет содержать один – максимум два учебных эпизода.</a:t>
            </a:r>
          </a:p>
        </p:txBody>
      </p:sp>
      <p:sp>
        <p:nvSpPr>
          <p:cNvPr id="4711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1AE854-BCAB-4E08-B623-9518692C58D9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ru-RU" altLang="ru-RU" b="1" smtClean="0"/>
              <a:t>Меньше текста!</a:t>
            </a:r>
            <a:endParaRPr lang="ru-RU" altLang="ru-RU" smtClean="0"/>
          </a:p>
        </p:txBody>
      </p:sp>
      <p:sp>
        <p:nvSpPr>
          <p:cNvPr id="48131" name="Объект 2"/>
          <p:cNvSpPr>
            <a:spLocks noGrp="1"/>
          </p:cNvSpPr>
          <p:nvPr>
            <p:ph idx="1"/>
          </p:nvPr>
        </p:nvSpPr>
        <p:spPr>
          <a:xfrm>
            <a:off x="446088" y="1196975"/>
            <a:ext cx="8302625" cy="4248150"/>
          </a:xfrm>
        </p:spPr>
        <p:txBody>
          <a:bodyPr/>
          <a:lstStyle/>
          <a:p>
            <a:r>
              <a:rPr lang="ru-RU" altLang="ru-RU" smtClean="0"/>
              <a:t>А лучше, если текста не будет вовсе.</a:t>
            </a:r>
          </a:p>
          <a:p>
            <a:r>
              <a:rPr lang="ru-RU" altLang="ru-RU" smtClean="0"/>
              <a:t>Не всегда уместно размещать текст на экране. Дети его прочесть не смогут. </a:t>
            </a:r>
          </a:p>
          <a:p>
            <a:r>
              <a:rPr lang="ru-RU" altLang="ru-RU" smtClean="0"/>
              <a:t>Диалоги можно озвучить или с помощью воспитателей, или детей.</a:t>
            </a:r>
          </a:p>
        </p:txBody>
      </p:sp>
      <p:sp>
        <p:nvSpPr>
          <p:cNvPr id="4813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8B4790-BBC7-4F1A-898A-C130BB747D4D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Объекты должны быть однородными</a:t>
            </a:r>
          </a:p>
        </p:txBody>
      </p:sp>
      <p:sp>
        <p:nvSpPr>
          <p:cNvPr id="491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Картинка с дедом явно выбивается из общего контекста. </a:t>
            </a:r>
          </a:p>
          <a:p>
            <a:r>
              <a:rPr lang="ru-RU" altLang="ru-RU" smtClean="0"/>
              <a:t>Разрозненные группы ёлок (обилие предметов на слайдах) отвлекают.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113" y="3068638"/>
            <a:ext cx="4899025" cy="340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6959AC-41D6-4D5D-8A61-EE7B101127B4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706437"/>
          </a:xfrm>
        </p:spPr>
        <p:txBody>
          <a:bodyPr/>
          <a:lstStyle/>
          <a:p>
            <a:r>
              <a:rPr lang="ru-RU" altLang="ru-RU" b="1" smtClean="0"/>
              <a:t>Меньше динамики!</a:t>
            </a:r>
            <a:endParaRPr lang="ru-RU" altLang="ru-RU" smtClean="0"/>
          </a:p>
        </p:txBody>
      </p:sp>
      <p:sp>
        <p:nvSpPr>
          <p:cNvPr id="50179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91513" cy="5689600"/>
          </a:xfrm>
        </p:spPr>
        <p:txBody>
          <a:bodyPr/>
          <a:lstStyle/>
          <a:p>
            <a:r>
              <a:rPr lang="ru-RU" altLang="ru-RU" smtClean="0"/>
              <a:t>К использованию эффектов анимации необходимо относиться крайне осторожно.</a:t>
            </a:r>
          </a:p>
          <a:p>
            <a:r>
              <a:rPr lang="ru-RU" altLang="ru-RU" smtClean="0"/>
              <a:t>Движущиеся объекты отвлекают внимание детей и у них может так и не сложится общая картинка процесса.</a:t>
            </a:r>
          </a:p>
          <a:p>
            <a:r>
              <a:rPr lang="ru-RU" altLang="ru-RU" smtClean="0"/>
              <a:t>Выход: </a:t>
            </a:r>
          </a:p>
          <a:p>
            <a:pPr lvl="1"/>
            <a:r>
              <a:rPr lang="ru-RU" altLang="ru-RU" smtClean="0"/>
              <a:t>каждый щелчок по анимации останавливает движение и мы продолжаем строить общую схему;</a:t>
            </a:r>
          </a:p>
          <a:p>
            <a:pPr lvl="1"/>
            <a:r>
              <a:rPr lang="ru-RU" altLang="ru-RU" smtClean="0"/>
              <a:t> Можем подвести детей к важным выводам. Анимация нам не будет мешать. Не будет отвлекать детей.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2133600"/>
            <a:ext cx="6985000" cy="266382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663300"/>
                </a:solidFill>
              </a:rPr>
              <a:t>Мультимедийная наглядность в ДОУ нужна, но в её представлении не должно быть небрежностей.</a:t>
            </a:r>
          </a:p>
          <a:p>
            <a:pPr algn="ctr">
              <a:defRPr/>
            </a:pPr>
            <a:r>
              <a:rPr lang="ru-RU" sz="2800" i="1" dirty="0">
                <a:solidFill>
                  <a:schemeClr val="tx1"/>
                </a:solidFill>
              </a:rPr>
              <a:t> 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Важен принцип “НЕ НАВРЕДИ!”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018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A3D992-E2A4-4B78-9A06-128E17462B6C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latin typeface="+mn-lt"/>
                <a:ea typeface="+mn-ea"/>
                <a:cs typeface="+mn-cs"/>
              </a:rPr>
              <a:t>Требования к компьютерным программам ДОУ</a:t>
            </a:r>
            <a:endParaRPr lang="ru-RU" sz="3600" dirty="0"/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mtClean="0"/>
              <a:t>Исследовательский характер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mtClean="0"/>
              <a:t>Легкость для самостоятельных занятий детей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mtClean="0"/>
              <a:t>Развитие широкого спектра навыков и представлений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mtClean="0"/>
              <a:t>Возрастное соответствие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mtClean="0"/>
              <a:t>Занимательность</a:t>
            </a:r>
          </a:p>
          <a:p>
            <a:endParaRPr lang="ru-RU" altLang="ru-RU" smtClean="0"/>
          </a:p>
        </p:txBody>
      </p:sp>
      <p:pic>
        <p:nvPicPr>
          <p:cNvPr id="51204" name="Picture 2" descr="i?id=137690313-2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284538"/>
            <a:ext cx="2971800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CDCDE6-E213-4A52-87CD-704737D5F16C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latin typeface="+mn-lt"/>
                <a:ea typeface="+mn-ea"/>
                <a:cs typeface="+mn-cs"/>
              </a:rPr>
              <a:t>Классификация программ</a:t>
            </a:r>
            <a:r>
              <a:rPr lang="ru-RU" sz="3600" dirty="0" smtClean="0">
                <a:latin typeface="+mn-lt"/>
                <a:ea typeface="+mn-ea"/>
                <a:cs typeface="+mn-cs"/>
              </a:rPr>
              <a:t/>
            </a:r>
            <a:br>
              <a:rPr lang="ru-RU" sz="3600" dirty="0" smtClean="0">
                <a:latin typeface="+mn-lt"/>
                <a:ea typeface="+mn-ea"/>
                <a:cs typeface="+mn-cs"/>
              </a:rPr>
            </a:br>
            <a:endParaRPr lang="ru-RU" sz="3600" dirty="0"/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468313" y="1093788"/>
            <a:ext cx="8229600" cy="4525962"/>
          </a:xfrm>
        </p:spPr>
        <p:txBody>
          <a:bodyPr/>
          <a:lstStyle/>
          <a:p>
            <a:pPr algn="just"/>
            <a:r>
              <a:rPr lang="ru-RU" altLang="ru-RU" smtClean="0"/>
              <a:t>Развитие воображения, мышления, памяти</a:t>
            </a:r>
          </a:p>
          <a:p>
            <a:pPr algn="just"/>
            <a:r>
              <a:rPr lang="ru-RU" altLang="ru-RU" smtClean="0"/>
              <a:t>Говорящие словари иностранных языков</a:t>
            </a:r>
          </a:p>
          <a:p>
            <a:pPr algn="just"/>
            <a:r>
              <a:rPr lang="ru-RU" altLang="ru-RU" smtClean="0"/>
              <a:t>Простейшие графические редакторы</a:t>
            </a:r>
          </a:p>
          <a:p>
            <a:pPr algn="just"/>
            <a:r>
              <a:rPr lang="ru-RU" altLang="ru-RU" smtClean="0"/>
              <a:t>Игры-путешествия</a:t>
            </a:r>
          </a:p>
          <a:p>
            <a:pPr algn="just"/>
            <a:r>
              <a:rPr lang="ru-RU" altLang="ru-RU" smtClean="0"/>
              <a:t>Обучение чтению, математике</a:t>
            </a:r>
          </a:p>
          <a:p>
            <a:pPr algn="just"/>
            <a:r>
              <a:rPr lang="ru-RU" altLang="ru-RU" smtClean="0"/>
              <a:t>Использование мультимедийных презентаций</a:t>
            </a:r>
          </a:p>
          <a:p>
            <a:endParaRPr lang="ru-RU" altLang="ru-RU" smtClean="0"/>
          </a:p>
        </p:txBody>
      </p:sp>
      <p:pic>
        <p:nvPicPr>
          <p:cNvPr id="52228" name="Рисунок 9" descr="ccschool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724400"/>
            <a:ext cx="22574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242B7A-1CE0-4581-A1B7-834A397F505F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latin typeface="+mn-lt"/>
                <a:ea typeface="+mn-ea"/>
                <a:cs typeface="+mn-cs"/>
              </a:rPr>
              <a:t>Преимущества компьютера</a:t>
            </a:r>
            <a:r>
              <a:rPr lang="ru-RU" sz="3600" dirty="0" smtClean="0">
                <a:latin typeface="+mn-lt"/>
                <a:ea typeface="+mn-ea"/>
                <a:cs typeface="+mn-cs"/>
              </a:rPr>
              <a:t/>
            </a:r>
            <a:br>
              <a:rPr lang="ru-RU" sz="3600" dirty="0" smtClean="0">
                <a:latin typeface="+mn-lt"/>
                <a:ea typeface="+mn-ea"/>
                <a:cs typeface="+mn-cs"/>
              </a:rPr>
            </a:br>
            <a:endParaRPr lang="ru-RU" sz="3600" dirty="0"/>
          </a:p>
        </p:txBody>
      </p:sp>
      <p:sp>
        <p:nvSpPr>
          <p:cNvPr id="53251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algn="just"/>
            <a:r>
              <a:rPr lang="ru-RU" altLang="ru-RU" sz="2400" smtClean="0"/>
              <a:t>предъявление информации на экране компьютера в игровой форме вызывает у детей огромный интерес;</a:t>
            </a:r>
          </a:p>
          <a:p>
            <a:pPr algn="just"/>
            <a:r>
              <a:rPr lang="ru-RU" altLang="ru-RU" sz="2400" smtClean="0"/>
              <a:t>несет в себе образный тип информации, понятный дошкольникам;</a:t>
            </a:r>
          </a:p>
          <a:p>
            <a:pPr algn="just"/>
            <a:r>
              <a:rPr lang="ru-RU" altLang="ru-RU" sz="2400" smtClean="0"/>
              <a:t>движения, звук, мультипликация надолго привлекает внимание ребенка;</a:t>
            </a:r>
          </a:p>
          <a:p>
            <a:pPr algn="just"/>
            <a:r>
              <a:rPr lang="ru-RU" altLang="ru-RU" sz="2400" smtClean="0"/>
              <a:t>обладает стимулом познавательной активности детей;</a:t>
            </a:r>
          </a:p>
          <a:p>
            <a:pPr algn="just"/>
            <a:r>
              <a:rPr lang="ru-RU" altLang="ru-RU" sz="2400" smtClean="0"/>
              <a:t>предоставляет возможность индивидуализации обучения;</a:t>
            </a:r>
          </a:p>
          <a:p>
            <a:pPr algn="just"/>
            <a:r>
              <a:rPr lang="ru-RU" altLang="ru-RU" sz="2400" smtClean="0"/>
              <a:t>в процессе своей деятельности за компьютером дошкольник приобретает уверенность в себе;</a:t>
            </a:r>
          </a:p>
          <a:p>
            <a:pPr algn="just"/>
            <a:r>
              <a:rPr lang="ru-RU" altLang="ru-RU" sz="2400" smtClean="0"/>
              <a:t>позволяет моделировать жизненные ситуации, которые нельзя увидеть в повседневной жизни.</a:t>
            </a:r>
          </a:p>
          <a:p>
            <a:pPr algn="just"/>
            <a:endParaRPr lang="ru-RU" altLang="ru-RU" sz="2400" smtClean="0"/>
          </a:p>
        </p:txBody>
      </p: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73688"/>
            <a:ext cx="1474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F14613-9152-4672-BEA0-CED73C82103D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ru-RU" altLang="ru-RU" b="1" smtClean="0"/>
              <a:t>Классификация здоровьесберегающих технологий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29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25538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00438"/>
            <a:ext cx="16557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411786-EB7D-4E8C-A135-D17C1AD5166E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+mn-lt"/>
                <a:ea typeface="+mn-ea"/>
                <a:cs typeface="+mn-cs"/>
              </a:rPr>
              <a:t>ИКТ в работе современного педагога</a:t>
            </a:r>
            <a:endParaRPr lang="ru-RU" dirty="0"/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400" smtClean="0"/>
              <a:t>1. </a:t>
            </a:r>
            <a:r>
              <a:rPr lang="ru-RU" altLang="ru-RU" sz="2200" smtClean="0"/>
              <a:t>Подбор иллюстративного материала к занятиям и для оформления стендов, группы, кабинетов (сканирование, интернет, принтер, презентация).</a:t>
            </a:r>
          </a:p>
          <a:p>
            <a:pPr algn="just">
              <a:buFontTx/>
              <a:buNone/>
            </a:pPr>
            <a:r>
              <a:rPr lang="ru-RU" altLang="ru-RU" sz="2200" smtClean="0"/>
              <a:t>2. Подбор дополнительного познавательного материала к занятиям, знакомство со   сценариями праздников и других мероприятий.</a:t>
            </a:r>
          </a:p>
          <a:p>
            <a:pPr algn="just">
              <a:buFontTx/>
              <a:buNone/>
            </a:pPr>
            <a:r>
              <a:rPr lang="ru-RU" altLang="ru-RU" sz="2200" smtClean="0"/>
              <a:t>3. Обмен опытом, знакомство с периодикой, наработками других педагогов России и зарубежья.</a:t>
            </a:r>
          </a:p>
          <a:p>
            <a:pPr algn="just">
              <a:buFontTx/>
              <a:buNone/>
            </a:pPr>
            <a:r>
              <a:rPr lang="ru-RU" altLang="ru-RU" sz="2200" smtClean="0"/>
              <a:t>4. Оформление групповой документации, отчетов. Компьютер позволит не писать отчеты и анализы каждый раз, а достаточно набрать один раз схему и в дальнейшем только вносить необходимые изменения.</a:t>
            </a:r>
          </a:p>
          <a:p>
            <a:pPr algn="just">
              <a:buFontTx/>
              <a:buNone/>
            </a:pPr>
            <a:r>
              <a:rPr lang="ru-RU" altLang="ru-RU" sz="2200" smtClean="0"/>
              <a:t>5. Создание презентаций в программе Рower Рoint для повышения эффективности образовательных занятий с детьми и педагогической компетенции у родителей в процессе проведения родительских собраний.</a:t>
            </a:r>
          </a:p>
          <a:p>
            <a:endParaRPr lang="ru-RU" altLang="ru-RU" sz="2200" smtClean="0"/>
          </a:p>
        </p:txBody>
      </p:sp>
      <p:sp>
        <p:nvSpPr>
          <p:cNvPr id="5427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CA9AA-C232-4E1E-A627-DECB9303A289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Роль ИКТ</a:t>
            </a:r>
            <a:endParaRPr lang="ru-RU" altLang="ru-RU" smtClean="0"/>
          </a:p>
        </p:txBody>
      </p:sp>
      <p:sp>
        <p:nvSpPr>
          <p:cNvPr id="55299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ru-RU" altLang="ru-RU" smtClean="0"/>
              <a:t>Приобщение к информационной культуре – это не только овладение компьютерной грамотностью, но и приобретение этической, эстетической и интеллектуальной чуткости. </a:t>
            </a:r>
          </a:p>
          <a:p>
            <a:r>
              <a:rPr lang="ru-RU" altLang="ru-RU" smtClean="0"/>
              <a:t>То, что дети могут с завидной легкостью овладевать способами работы с различными электронными, компьютерными новинками, не вызывает сомнений; при этом важно, чтобы они не попали в зависимость от компьютера, а ценили и стремились к живому, эмоциональному человеческому общению. 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36C0C3-A072-4D1D-9C46-B55D4DE43D9E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Роль ИКТ</a:t>
            </a:r>
          </a:p>
        </p:txBody>
      </p:sp>
      <p:sp>
        <p:nvSpPr>
          <p:cNvPr id="563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Использование ИКТ на занятиях позволяет перейти от объяснительно-иллюстрированного способа обучения к деятельностному, при котором ребенок становится активным субъектом, а не пассивным объектом педагогического воздействия. </a:t>
            </a:r>
          </a:p>
          <a:p>
            <a:r>
              <a:rPr lang="ru-RU" altLang="ru-RU" smtClean="0"/>
              <a:t>Это способствует осознанному усвоению знаний дошкольниками. 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DB55C6-A99E-40FC-9BC7-345BD3281985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6553200" cy="993775"/>
          </a:xfrm>
        </p:spPr>
        <p:txBody>
          <a:bodyPr/>
          <a:lstStyle/>
          <a:p>
            <a:pPr marL="342900" indent="-342900"/>
            <a:r>
              <a:rPr lang="ru-RU" altLang="ru-RU" sz="3600" b="1" smtClean="0"/>
              <a:t>Личностно - ориентированная технология</a:t>
            </a:r>
            <a:endParaRPr lang="ru-RU" altLang="ru-RU" smtClean="0"/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497388"/>
          </a:xfrm>
        </p:spPr>
        <p:txBody>
          <a:bodyPr/>
          <a:lstStyle/>
          <a:p>
            <a:pPr algn="just"/>
            <a:r>
              <a:rPr lang="ru-RU" altLang="ru-RU" smtClean="0"/>
              <a:t>Личностно-ориентированные технологии ставят в центр всей системы дошкольного образования личность ребенка, обеспечение комфортных условий в семье и дошкольном учреждении, бесконфликтных и безопасных условий ее развития, реализация имеющихся природных потенциалов. </a:t>
            </a:r>
          </a:p>
          <a:p>
            <a:pPr algn="just"/>
            <a:r>
              <a:rPr lang="ru-RU" altLang="ru-RU" smtClean="0"/>
              <a:t>Личностно-ориентированная технология реализу-ется в развивающей среде, отвечающей требованиям содержания новых образовательных программ. 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9525"/>
            <a:ext cx="189071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147050" cy="4713288"/>
          </a:xfrm>
        </p:spPr>
        <p:txBody>
          <a:bodyPr/>
          <a:lstStyle/>
          <a:p>
            <a:pPr algn="just"/>
            <a:r>
              <a:rPr lang="ru-RU" altLang="ru-RU" sz="2600" smtClean="0"/>
              <a:t>Отмечаются попытки создания условий личностно-ориентированных взаимодействий с детьми в развивающем пространстве, позволяющем ребенку проявить собственную активность, наиболее полно реализовать себя.</a:t>
            </a:r>
          </a:p>
          <a:p>
            <a:pPr algn="just"/>
            <a:r>
              <a:rPr lang="ru-RU" altLang="ru-RU" sz="2600" smtClean="0"/>
              <a:t>Однако, сегодняшняя ситуация в ДОО не всегда позволяет говорить о том, что педагоги полностью приступили к реализации идей личностно-ориентированных технологий, именно в предоставлении возможности детям для самореализации в игре, режим жизни перегружен различными занятиями, на игру остается мало времени. </a:t>
            </a:r>
          </a:p>
          <a:p>
            <a:endParaRPr lang="ru-RU" altLang="ru-RU" sz="2600" smtClean="0"/>
          </a:p>
        </p:txBody>
      </p:sp>
      <p:pic>
        <p:nvPicPr>
          <p:cNvPr id="58371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838" y="0"/>
            <a:ext cx="17922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6553200" cy="993775"/>
          </a:xfrm>
        </p:spPr>
        <p:txBody>
          <a:bodyPr/>
          <a:lstStyle/>
          <a:p>
            <a:pPr marL="342900" indent="-342900"/>
            <a:r>
              <a:rPr lang="ru-RU" altLang="ru-RU" sz="3600" b="1" smtClean="0"/>
              <a:t>Личностно - ориентированная технология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latin typeface="+mn-lt"/>
                <a:ea typeface="+mn-ea"/>
                <a:cs typeface="+mn-cs"/>
              </a:rPr>
              <a:t>Направления личностно-ориентированных технологий </a:t>
            </a:r>
            <a:endParaRPr lang="ru-RU" sz="3600" b="1" dirty="0"/>
          </a:p>
        </p:txBody>
      </p:sp>
      <p:sp>
        <p:nvSpPr>
          <p:cNvPr id="593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i="1" smtClean="0"/>
              <a:t>Гуманно-личностные технологии</a:t>
            </a:r>
            <a:r>
              <a:rPr lang="ru-RU" altLang="ru-RU" smtClean="0"/>
              <a:t>, отличающиеся своей гуманистической сущностью психолого-терапевтической направленностью на оказание помощи ребенку с ослабленным здоровьем, в период адаптации к условиям дошкольного учреждения. </a:t>
            </a:r>
          </a:p>
          <a:p>
            <a:pPr algn="just"/>
            <a:r>
              <a:rPr lang="ru-RU" altLang="ru-RU" i="1" smtClean="0"/>
              <a:t>Технология сотрудничества</a:t>
            </a:r>
            <a:r>
              <a:rPr lang="ru-RU" altLang="ru-RU" smtClean="0"/>
              <a:t> реализует принцип демократизации дошкольного образования, равенство в отношениях педагога с ребенком, партнерство в системе взаимоотношений «Взрослый - ребенок». </a:t>
            </a:r>
          </a:p>
        </p:txBody>
      </p:sp>
      <p:pic>
        <p:nvPicPr>
          <p:cNvPr id="59396" name="Рисунок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9175" y="0"/>
            <a:ext cx="17145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25" cy="777875"/>
          </a:xfrm>
        </p:spPr>
        <p:txBody>
          <a:bodyPr/>
          <a:lstStyle/>
          <a:p>
            <a:r>
              <a:rPr lang="ru-RU" altLang="ru-RU" b="1" smtClean="0"/>
              <a:t>Технологический подход</a:t>
            </a:r>
          </a:p>
        </p:txBody>
      </p:sp>
      <p:sp>
        <p:nvSpPr>
          <p:cNvPr id="60419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algn="just"/>
            <a:r>
              <a:rPr lang="ru-RU" altLang="ru-RU" sz="2200" smtClean="0"/>
              <a:t>Специфика </a:t>
            </a:r>
            <a:r>
              <a:rPr lang="ru-RU" altLang="ru-RU" sz="2200" b="1" smtClean="0"/>
              <a:t>технологического</a:t>
            </a:r>
            <a:r>
              <a:rPr lang="ru-RU" altLang="ru-RU" sz="2200" smtClean="0"/>
              <a:t> подхода состоит в том, чтобы воспитательно-образовательный процесс гарантировал достижение поставленных целей. В соответствии с этим в технологическом подходе к обучению выделяются: </a:t>
            </a:r>
          </a:p>
          <a:p>
            <a:pPr lvl="1" algn="just"/>
            <a:r>
              <a:rPr lang="ru-RU" altLang="ru-RU" sz="2200" smtClean="0"/>
              <a:t>постановка целей и их максимальное уточнение (воспитание и обучение с ориентацией на достижение результата;</a:t>
            </a:r>
          </a:p>
          <a:p>
            <a:pPr lvl="1" algn="just"/>
            <a:r>
              <a:rPr lang="ru-RU" altLang="ru-RU" sz="2200" smtClean="0"/>
              <a:t>подготовка методических пособий (демонстрационный и раздаточный) в соответствии с учебными целями и задачами;</a:t>
            </a:r>
          </a:p>
          <a:p>
            <a:pPr lvl="1" algn="just"/>
            <a:r>
              <a:rPr lang="ru-RU" altLang="ru-RU" sz="2200" smtClean="0"/>
              <a:t>оценка актуального развития дошкольника, коррекция отклонений, направленная на достижение целей;</a:t>
            </a:r>
          </a:p>
          <a:p>
            <a:pPr lvl="1" algn="just"/>
            <a:r>
              <a:rPr lang="ru-RU" altLang="ru-RU" sz="2200" smtClean="0"/>
              <a:t>заключительная оценка результата - уровень развития дошкольника.</a:t>
            </a:r>
          </a:p>
          <a:p>
            <a:pPr algn="just"/>
            <a:r>
              <a:rPr lang="ru-RU" altLang="ru-RU" sz="2200" smtClean="0"/>
              <a:t>		 </a:t>
            </a:r>
          </a:p>
          <a:p>
            <a:pPr algn="just"/>
            <a:endParaRPr lang="ru-RU" altLang="ru-RU" sz="2200" smtClean="0"/>
          </a:p>
        </p:txBody>
      </p:sp>
      <p:pic>
        <p:nvPicPr>
          <p:cNvPr id="60420" name="Рисунок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7097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just"/>
            <a:r>
              <a:rPr lang="ru-RU" altLang="ru-RU" sz="2400" b="1" smtClean="0"/>
              <a:t>Технологический подход</a:t>
            </a:r>
            <a:r>
              <a:rPr lang="ru-RU" altLang="ru-RU" sz="2400" smtClean="0"/>
              <a:t>, т.е. новые педагогические технологии гарантируют достижения дошкольника. 	</a:t>
            </a:r>
          </a:p>
          <a:p>
            <a:pPr algn="just"/>
            <a:r>
              <a:rPr lang="ru-RU" altLang="ru-RU" sz="2400" b="1" smtClean="0"/>
              <a:t>Личностно-ориентированные технологии </a:t>
            </a:r>
            <a:r>
              <a:rPr lang="ru-RU" altLang="ru-RU" sz="2400" smtClean="0"/>
              <a:t>противо-поставляют авторитарному, обезличенному и обездушенному подходу к ребенку в традиционной технологии – атмосферу любви, заботы, сотрудничества, создают условия для творчества личности.  </a:t>
            </a:r>
          </a:p>
          <a:p>
            <a:pPr algn="just"/>
            <a:endParaRPr lang="ru-RU" altLang="ru-RU" sz="2400" smtClean="0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4538" y="3860800"/>
            <a:ext cx="2662237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777875"/>
          </a:xfrm>
        </p:spPr>
        <p:txBody>
          <a:bodyPr/>
          <a:lstStyle/>
          <a:p>
            <a:r>
              <a:rPr lang="ru-RU" altLang="ru-RU" b="1" smtClean="0"/>
              <a:t>Технологический подход и личностно-ориентированные технологии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marL="342900" indent="-342900"/>
            <a:r>
              <a:rPr lang="ru-RU" altLang="ru-RU" sz="3600" b="1" smtClean="0"/>
              <a:t>Технология портфолио дошкольника</a:t>
            </a:r>
            <a:endParaRPr lang="ru-RU" altLang="ru-RU" smtClean="0"/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400" b="1" smtClean="0"/>
              <a:t>		Портфолио</a:t>
            </a:r>
            <a:r>
              <a:rPr lang="ru-RU" altLang="ru-RU" sz="2400" smtClean="0"/>
              <a:t> — это копилка личных достижений ребенка в разнообразных видах деятельности, его успехов, положительных эмоций, возможность еще раз пережить приятные моменты своей жизни, это своеобразный маршрут развития ребенка.</a:t>
            </a:r>
            <a:endParaRPr lang="ru-RU" altLang="ru-RU" sz="2400" b="1" smtClean="0"/>
          </a:p>
          <a:p>
            <a:pPr algn="just">
              <a:buFontTx/>
              <a:buNone/>
            </a:pPr>
            <a:r>
              <a:rPr lang="ru-RU" altLang="ru-RU" sz="2400" smtClean="0"/>
              <a:t>		Существует ряд функций портфолио:</a:t>
            </a:r>
          </a:p>
          <a:p>
            <a:pPr algn="just"/>
            <a:r>
              <a:rPr lang="ru-RU" altLang="ru-RU" sz="2400" smtClean="0"/>
              <a:t>диагностическая (фиксирует изменения и рост за определенный период времени), </a:t>
            </a:r>
          </a:p>
          <a:p>
            <a:pPr algn="just"/>
            <a:r>
              <a:rPr lang="ru-RU" altLang="ru-RU" sz="2400" smtClean="0"/>
              <a:t>содержательная (раскрывает весь спектр выполняемых работ), </a:t>
            </a:r>
          </a:p>
          <a:p>
            <a:pPr algn="just"/>
            <a:r>
              <a:rPr lang="ru-RU" altLang="ru-RU" sz="2400" smtClean="0"/>
              <a:t>рейтинговая (показывает диапазон умений и навыков ребенка) и др. </a:t>
            </a:r>
          </a:p>
          <a:p>
            <a:pPr algn="ctr">
              <a:buFontTx/>
              <a:buNone/>
            </a:pPr>
            <a:r>
              <a:rPr lang="ru-RU" altLang="ru-RU" sz="2400" smtClean="0"/>
              <a:t>		Процесс создания портфолио является своего рода педагогической технологией.</a:t>
            </a:r>
            <a:endParaRPr lang="ru-RU" altLang="ru-RU" sz="2400" b="1" smtClean="0"/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mtClean="0"/>
              <a:t>		Вариантов портфолио очень много. Содержание разделов  заполняется постепенно, в соответствии с возможностями и достижениями дошкольника. </a:t>
            </a:r>
          </a:p>
          <a:p>
            <a:pPr algn="just">
              <a:buFontTx/>
              <a:buNone/>
            </a:pPr>
            <a:r>
              <a:rPr lang="ru-RU" altLang="ru-RU" smtClean="0"/>
              <a:t>		Портфолио имеет свою структуру, состоит из разделов. Ряд авторов предлагают собственные структуру и содержание портфолио ребенка дошкольного возраста. </a:t>
            </a:r>
          </a:p>
          <a:p>
            <a:pPr algn="just">
              <a:buFontTx/>
              <a:buNone/>
            </a:pPr>
            <a:r>
              <a:rPr lang="ru-RU" altLang="ru-RU" smtClean="0"/>
              <a:t>		Так, И. Руденко предлагает примерное содержание этих разделов.</a:t>
            </a:r>
          </a:p>
          <a:p>
            <a:endParaRPr lang="ru-RU" altLang="ru-RU" smtClean="0"/>
          </a:p>
        </p:txBody>
      </p:sp>
      <p:pic>
        <p:nvPicPr>
          <p:cNvPr id="63491" name="Picture 4" descr="i?id=257803555-54-72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157788"/>
            <a:ext cx="9620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04813"/>
          <a:ext cx="8229600" cy="572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08275"/>
            <a:ext cx="1871663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445125"/>
            <a:ext cx="128746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F89122-E038-417A-A6D5-178B418072CF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1800" b="1" i="1" smtClean="0"/>
              <a:t>Раздел 1 «Давайте познакомимся». </a:t>
            </a:r>
            <a:r>
              <a:rPr lang="ru-RU" altLang="ru-RU" sz="1800" smtClean="0"/>
              <a:t>В разделе помещается фотография ребенка, указываются его фамилия и имя, номер группы; можно ввести рубрику «Я люблю...» («Мне нравится...», «Обожаю, когда...»), в которой будут записаны ответы ребенка.</a:t>
            </a:r>
          </a:p>
          <a:p>
            <a:pPr algn="just">
              <a:buFontTx/>
              <a:buNone/>
            </a:pPr>
            <a:r>
              <a:rPr lang="ru-RU" altLang="ru-RU" sz="1800" b="1" i="1" smtClean="0"/>
              <a:t>Раздел 2 «Я расту!». </a:t>
            </a:r>
            <a:r>
              <a:rPr lang="ru-RU" altLang="ru-RU" sz="1800" smtClean="0"/>
              <a:t>В раздел вносятся антропометрические данные (в художественно-графическом исполнении): «Вот я какой!», «Как я расту», «Я вырос», «Я большой».</a:t>
            </a:r>
          </a:p>
          <a:p>
            <a:pPr algn="just">
              <a:buFontTx/>
              <a:buNone/>
            </a:pPr>
            <a:r>
              <a:rPr lang="ru-RU" altLang="ru-RU" sz="1800" b="1" i="1" smtClean="0"/>
              <a:t>Раздел 3 «Портрет моего ребенка». </a:t>
            </a:r>
            <a:r>
              <a:rPr lang="ru-RU" altLang="ru-RU" sz="1800" smtClean="0"/>
              <a:t>В разделе помещаются сочинения родителей о своем малыше.</a:t>
            </a:r>
          </a:p>
          <a:p>
            <a:pPr algn="just">
              <a:buFontTx/>
              <a:buNone/>
            </a:pPr>
            <a:r>
              <a:rPr lang="ru-RU" altLang="ru-RU" sz="1800" b="1" i="1" smtClean="0"/>
              <a:t>Раздел 4 «Я мечтаю...». </a:t>
            </a:r>
            <a:r>
              <a:rPr lang="ru-RU" altLang="ru-RU" sz="1800" smtClean="0"/>
              <a:t>В разделе фиксируются высказы­вания самого ребенка на предложение продолжить фразы: «Я мечтаю о...», «Я бы хотел быть...», «Я жду, когда...», «Я вижу себя...», «Я хочу видеть себя...», «Мои любимые дела...»; ответы на вопросы: «Кем и каким я буду, когда вырасту?», «О чем я люблю думать?».</a:t>
            </a:r>
          </a:p>
          <a:p>
            <a:pPr algn="just">
              <a:buFontTx/>
              <a:buNone/>
            </a:pPr>
            <a:r>
              <a:rPr lang="ru-RU" altLang="ru-RU" sz="1800" b="1" i="1" smtClean="0"/>
              <a:t>Раздел 5 «Вот что я могу». </a:t>
            </a:r>
            <a:r>
              <a:rPr lang="ru-RU" altLang="ru-RU" sz="1800" smtClean="0"/>
              <a:t>В разделе помещаются образцы творчества ребенка (рисунки, рассказы, книги-самоделки).</a:t>
            </a:r>
          </a:p>
          <a:p>
            <a:pPr algn="just">
              <a:buFontTx/>
              <a:buNone/>
            </a:pPr>
            <a:r>
              <a:rPr lang="ru-RU" altLang="ru-RU" sz="1800" b="1" i="1" smtClean="0"/>
              <a:t>Раздел 6 «Мои достижения». </a:t>
            </a:r>
            <a:r>
              <a:rPr lang="ru-RU" altLang="ru-RU" sz="1800" smtClean="0"/>
              <a:t>В разделе фиксируются грамоты, дипломы (от различных организаций: детского сада, СМИ, проводящих конкурсы).</a:t>
            </a:r>
          </a:p>
          <a:p>
            <a:pPr algn="just">
              <a:buFontTx/>
              <a:buNone/>
            </a:pPr>
            <a:r>
              <a:rPr lang="ru-RU" altLang="ru-RU" sz="1800" b="1" i="1" smtClean="0"/>
              <a:t>Раздел 7 «Посоветуйте мне...». </a:t>
            </a:r>
            <a:r>
              <a:rPr lang="ru-RU" altLang="ru-RU" sz="1800" smtClean="0"/>
              <a:t>В разделе даются рекомендации родителям воспитателем и всеми специалистами, работающими с ребенком.</a:t>
            </a:r>
          </a:p>
          <a:p>
            <a:pPr algn="just">
              <a:buFontTx/>
              <a:buNone/>
            </a:pPr>
            <a:r>
              <a:rPr lang="ru-RU" altLang="ru-RU" sz="1800" b="1" i="1" smtClean="0"/>
              <a:t>Раздел 8 «Спрашивайте, родители!». </a:t>
            </a:r>
            <a:r>
              <a:rPr lang="ru-RU" altLang="ru-RU" sz="1800" smtClean="0"/>
              <a:t>В разделе родители формулируют свои вопросы к специалистам ДОУ.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just"/>
            <a:r>
              <a:rPr lang="ru-RU" altLang="ru-RU" b="1" smtClean="0"/>
              <a:t>Л. Орлова предлагает такой вариант портфолио, содержание которого в первую очередь будет интересно родителям.</a:t>
            </a:r>
          </a:p>
          <a:p>
            <a:pPr algn="just"/>
            <a:r>
              <a:rPr lang="ru-RU" altLang="ru-RU" smtClean="0"/>
              <a:t>Портфолио можно заполнять как в детском саду, так и дома и можно представлять как мини-презентацию на дне рождения ребенка. </a:t>
            </a:r>
          </a:p>
          <a:p>
            <a:pPr algn="just"/>
            <a:r>
              <a:rPr lang="ru-RU" altLang="ru-RU" smtClean="0"/>
              <a:t>Автором предлагается следующая структура портфолио. Титульный лист, на котором содержится информация о ребенке (фамилия, имя, отчество, дата рождения), фиксируется дата начала и дата окончания ведения портфолио, изображение ладошки ребенка на момент начала ведения портфолио и изображение ладошки на момент окончания ведения портфолио.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idx="1"/>
          </p:nvPr>
        </p:nvSpPr>
        <p:spPr>
          <a:xfrm>
            <a:off x="457200" y="115888"/>
            <a:ext cx="8362950" cy="655320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1800" smtClean="0"/>
              <a:t> </a:t>
            </a:r>
            <a:r>
              <a:rPr lang="ru-RU" altLang="ru-RU" sz="1800" b="1" smtClean="0"/>
              <a:t>Раздел 1. «Познакомьтесь со мной»</a:t>
            </a:r>
            <a:r>
              <a:rPr lang="ru-RU" altLang="ru-RU" sz="1800" smtClean="0"/>
              <a:t> содержит вкладыши «Полюбуйтесь на меня», куда последовательно вклеиваются портреты ребенка, сделанные в разные годы в дни его рождения, и «Обо мне», где содержится информация о времени и месте рождения ребенка, о значении имени ребенка, о дате празднования его именин, небольшой рассказ родителей, почему было выбрано это имя, откуда пошла фамилия, информация о знаменитых тезках и известных однофамильцах, персональная информация ребенка (знак зодиака, гороскопы, талисманы и др.).</a:t>
            </a:r>
          </a:p>
          <a:p>
            <a:pPr algn="just">
              <a:buFontTx/>
              <a:buNone/>
            </a:pPr>
            <a:r>
              <a:rPr lang="ru-RU" altLang="ru-RU" sz="1800" b="1" smtClean="0"/>
              <a:t> Раздел 2. «Я расту» </a:t>
            </a:r>
            <a:r>
              <a:rPr lang="ru-RU" altLang="ru-RU" sz="1800" smtClean="0"/>
              <a:t>включает вкладыши «Динамика роста», где дается информация о росте ребенка с первого года жизни, и «Мои достижения за год», где указывается, на сколько сантиметров вырос ребенок, чему научился за прошедший год, например считать до пяти, кувыркаться и др.</a:t>
            </a:r>
          </a:p>
          <a:p>
            <a:pPr algn="just">
              <a:buFontTx/>
              <a:buNone/>
            </a:pPr>
            <a:r>
              <a:rPr lang="ru-RU" altLang="ru-RU" sz="1800" b="1" smtClean="0"/>
              <a:t> Раздел 3. «Моя семья». </a:t>
            </a:r>
            <a:r>
              <a:rPr lang="ru-RU" altLang="ru-RU" sz="1800" smtClean="0"/>
              <a:t>В содержание этого раздела включаются краткие рассказы о членах семьи (кроме личных данных, можно упомянуть профессию, черты характера, любимые занятия, особенности совместного времяпрепровождения с членами семьи).</a:t>
            </a:r>
          </a:p>
          <a:p>
            <a:pPr algn="just">
              <a:buFontTx/>
              <a:buNone/>
            </a:pPr>
            <a:r>
              <a:rPr lang="ru-RU" altLang="ru-RU" sz="1800" b="1" smtClean="0"/>
              <a:t>Раздел 4. «Чем могу — помогу»</a:t>
            </a:r>
            <a:r>
              <a:rPr lang="ru-RU" altLang="ru-RU" sz="1800" smtClean="0"/>
              <a:t> содержит фотографии ребенка, на которых он изображен за выполнением домашней работы.</a:t>
            </a:r>
          </a:p>
          <a:p>
            <a:pPr algn="just">
              <a:buFontTx/>
              <a:buNone/>
            </a:pPr>
            <a:r>
              <a:rPr lang="ru-RU" altLang="ru-RU" sz="1800" b="1" smtClean="0"/>
              <a:t>Раздел 5. «Мир вокруг нас». </a:t>
            </a:r>
            <a:r>
              <a:rPr lang="ru-RU" altLang="ru-RU" sz="1800" smtClean="0"/>
              <a:t>В данный раздел вносятся небольшие творческие работы ребенка по экскурсиям, познавательным прогулкам.</a:t>
            </a:r>
          </a:p>
          <a:p>
            <a:pPr algn="just">
              <a:buFontTx/>
              <a:buNone/>
            </a:pPr>
            <a:r>
              <a:rPr lang="ru-RU" altLang="ru-RU" sz="1800" b="1" smtClean="0"/>
              <a:t> Раздел 6. «Вдохновение зимы (весны, лета, осени)». </a:t>
            </a:r>
            <a:r>
              <a:rPr lang="ru-RU" altLang="ru-RU" sz="1800" smtClean="0"/>
              <a:t>В разделе размещаются детские работы (рисунки, сказки, стихи, фотографии с утренников, записи стихотворений, которые ребенок рассказывал на утреннике и др.)</a:t>
            </a:r>
          </a:p>
          <a:p>
            <a:endParaRPr lang="ru-RU" alt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b="1" smtClean="0"/>
              <a:t>		</a:t>
            </a:r>
            <a:r>
              <a:rPr lang="ru-RU" altLang="ru-RU" sz="2400" b="1" smtClean="0"/>
              <a:t>В. Дмитриева, Е. Егорова также предлагают определенную структуру портфолио:</a:t>
            </a:r>
          </a:p>
          <a:p>
            <a:pPr algn="just">
              <a:buFontTx/>
              <a:buNone/>
            </a:pPr>
            <a:r>
              <a:rPr lang="ru-RU" altLang="ru-RU" sz="2400" b="1" smtClean="0"/>
              <a:t>Раздел 1. «Информация родителей», </a:t>
            </a:r>
            <a:r>
              <a:rPr lang="ru-RU" altLang="ru-RU" sz="2400" smtClean="0"/>
              <a:t>в котором есть рубрика «Давайте познакомимся», включающая в себя сведения о ребенке, его достижения, которые отметили сами родители.</a:t>
            </a:r>
          </a:p>
          <a:p>
            <a:pPr algn="just">
              <a:buFontTx/>
              <a:buNone/>
            </a:pPr>
            <a:r>
              <a:rPr lang="ru-RU" altLang="ru-RU" sz="2400" b="1" smtClean="0"/>
              <a:t>Раздел 2. «Информация педагогов» </a:t>
            </a:r>
            <a:r>
              <a:rPr lang="ru-RU" altLang="ru-RU" sz="2400" smtClean="0"/>
              <a:t>содержит информацию о наблюдениях педагогов за ребенком во время пребывания его в детском саду в четырех ключевых направлениях: социальные контакты, коммуникативная деятельность, самостоятельное использование различных источников информации и деятельность как таковая.</a:t>
            </a:r>
          </a:p>
          <a:p>
            <a:pPr algn="just">
              <a:buFontTx/>
              <a:buNone/>
            </a:pPr>
            <a:r>
              <a:rPr lang="ru-RU" altLang="ru-RU" sz="2400" b="1" smtClean="0"/>
              <a:t>Раздел 3. «Информация ребенка о себе»</a:t>
            </a:r>
            <a:r>
              <a:rPr lang="ru-RU" altLang="ru-RU" sz="2400" smtClean="0"/>
              <a:t> содержит информацию, полученную от самого ребенка (рисунки, игры, которые ребенок сам придумал, рассказы о себе, о друзьях, награды, дипломы, грамоты).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1800" b="1" smtClean="0"/>
              <a:t>		Л. И. Адаменко предлагает следующую структуру портфолио:</a:t>
            </a:r>
          </a:p>
          <a:p>
            <a:pPr algn="just">
              <a:buFontTx/>
              <a:buNone/>
            </a:pPr>
            <a:r>
              <a:rPr lang="ru-RU" altLang="ru-RU" sz="1800" b="1" smtClean="0"/>
              <a:t>Блок «Какой ребенок хороший», </a:t>
            </a:r>
            <a:r>
              <a:rPr lang="ru-RU" altLang="ru-RU" sz="1800" smtClean="0"/>
              <a:t>который содержит информацию о личностных качествах ребенка и включает в себя: сочинение родителей о ребенке; размышления воспитателей о ребенке; ответы ребенка на вопросы в процессе неформальной беседы «Расскажи о себе»; ответы друзей, других детей на просьбу рассказать о ребенке; самооценку ребенка (итоги теста «Лесенка»); психолого-педагогическую характеристику ребенка; «корзину пожеланий», в содержание которой входят благодарность ребенку — за доброту, щедрость, хороший поступок; благодарственные письма родителям — за воспитание ребенка.</a:t>
            </a:r>
          </a:p>
          <a:p>
            <a:pPr algn="just">
              <a:buFontTx/>
              <a:buNone/>
            </a:pPr>
            <a:r>
              <a:rPr lang="ru-RU" altLang="ru-RU" sz="1800" b="1" smtClean="0"/>
              <a:t>Блок «Какой ребенок умелый»</a:t>
            </a:r>
            <a:r>
              <a:rPr lang="ru-RU" altLang="ru-RU" sz="1800" smtClean="0"/>
              <a:t> содержит информацию о том, что ребенок умеет, что знает, и включает в себя: ответы родителей на вопросы анкет; отзывы воспитателей о ребенке; рассказы детей о ребенке; рассказы педагогов, к которым ребенок ходит на кружки и секции; оценка участия ребенка в акциях; характеристика психолога познавательных интересов ребенка; грамоты по номинациям — за любознательность, умения, инициативу, самостоятельность.</a:t>
            </a:r>
          </a:p>
          <a:p>
            <a:pPr algn="just">
              <a:buFontTx/>
              <a:buNone/>
            </a:pPr>
            <a:r>
              <a:rPr lang="ru-RU" altLang="ru-RU" sz="1800" b="1" smtClean="0"/>
              <a:t>Блок «Какой ребенок успешный»</a:t>
            </a:r>
            <a:r>
              <a:rPr lang="ru-RU" altLang="ru-RU" sz="1800" smtClean="0"/>
              <a:t> содержит информацию о творческих способностях ребенка и включает: отзыв родителей о ребенке; рассказ ребенка о своих успехах; творческие работы (рисунки, стихи, проекты); грамоты; иллюстрации успешности и др.</a:t>
            </a:r>
          </a:p>
          <a:p>
            <a:pPr algn="just"/>
            <a:endParaRPr lang="ru-RU" alt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mtClean="0"/>
              <a:t>		Таким образом, портфолио (папка личных достижений ребенка) позволяет осуществить индивидуальный подход к каждому ребенку и вручается при выпуске из детского сада как подарок самому ребенку и его семье.</a:t>
            </a:r>
          </a:p>
          <a:p>
            <a:pPr>
              <a:buFontTx/>
              <a:buNone/>
            </a:pPr>
            <a:endParaRPr lang="ru-RU" altLang="ru-RU" smtClean="0"/>
          </a:p>
        </p:txBody>
      </p:sp>
      <p:pic>
        <p:nvPicPr>
          <p:cNvPr id="69635" name="Picture 3" descr="i?id=353090863-44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573463"/>
            <a:ext cx="2376487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20725"/>
          </a:xfrm>
        </p:spPr>
        <p:txBody>
          <a:bodyPr/>
          <a:lstStyle/>
          <a:p>
            <a:r>
              <a:rPr lang="ru-RU" altLang="ru-RU" sz="3600" b="1" smtClean="0"/>
              <a:t>Технология «Портфолио педагога»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altLang="ru-RU" dirty="0" smtClean="0"/>
              <a:t>Современное образование нуждается в новом типе педагога: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altLang="ru-RU" dirty="0" smtClean="0"/>
              <a:t>творчески думающим,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altLang="ru-RU" dirty="0" smtClean="0"/>
              <a:t>владеющим современными технологиями образования,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altLang="ru-RU" dirty="0" smtClean="0"/>
              <a:t>приемами психолого-педагогической диагностики,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altLang="ru-RU" dirty="0" smtClean="0"/>
              <a:t>способами самостоятельного конструирования педагогического процесса в условиях конкретной практической деятельности,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altLang="ru-RU" dirty="0" smtClean="0"/>
              <a:t>умением прогнозировать свой конечный результат. </a:t>
            </a:r>
          </a:p>
          <a:p>
            <a:pPr algn="just"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mtClean="0"/>
              <a:t>		У каждого педагога должно быть досье успехов, в котором отражается все радостное, интересное и достойное из того, что происходит в жизни педагога. Таким досье может стать портфолио педагога.</a:t>
            </a:r>
          </a:p>
          <a:p>
            <a:pPr algn="just">
              <a:buFontTx/>
              <a:buNone/>
            </a:pPr>
            <a:r>
              <a:rPr lang="ru-RU" altLang="ru-RU" smtClean="0"/>
              <a:t>		Портфолио позволяет учитывать результаты, достигнутые педагогом в разнообразных видах деятельности (воспитательной, учебной, творческой, социальной, коммуникативной), и является альтернативной формой оценки профессионализма и результативности работы педагога.</a:t>
            </a:r>
          </a:p>
          <a:p>
            <a:pPr algn="just"/>
            <a:endParaRPr lang="ru-RU" altLang="ru-RU" smtClean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73688"/>
            <a:ext cx="1658938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000" b="1" smtClean="0"/>
              <a:t>		</a:t>
            </a:r>
            <a:r>
              <a:rPr lang="ru-RU" altLang="ru-RU" sz="2000" smtClean="0"/>
              <a:t>Для создания комплексного портфолио целесообразно ввести следующие разделы:</a:t>
            </a:r>
          </a:p>
          <a:p>
            <a:pPr algn="ctr">
              <a:buFontTx/>
              <a:buNone/>
            </a:pPr>
            <a:r>
              <a:rPr lang="ru-RU" altLang="ru-RU" sz="2000" b="1" smtClean="0"/>
              <a:t> </a:t>
            </a:r>
            <a:r>
              <a:rPr lang="ru-RU" altLang="ru-RU" sz="2000" b="1" i="1" smtClean="0"/>
              <a:t>Раздел 1. «Общие сведения о педагоге»</a:t>
            </a:r>
            <a:endParaRPr lang="ru-RU" altLang="ru-RU" sz="2000" smtClean="0"/>
          </a:p>
          <a:p>
            <a:pPr algn="just"/>
            <a:r>
              <a:rPr lang="ru-RU" altLang="ru-RU" sz="2000" smtClean="0"/>
              <a:t>Этот раздел позволяет судить о процессе индивидуального личностного развития педагога (фамилия, имя, отчество, год рождения); </a:t>
            </a:r>
          </a:p>
          <a:p>
            <a:pPr algn="just"/>
            <a:r>
              <a:rPr lang="ru-RU" altLang="ru-RU" sz="2000" smtClean="0"/>
              <a:t>образование (что и когда окончил, полученная специальность и квалификация по диплому); </a:t>
            </a:r>
          </a:p>
          <a:p>
            <a:pPr algn="just"/>
            <a:r>
              <a:rPr lang="ru-RU" altLang="ru-RU" sz="2000" smtClean="0"/>
              <a:t>трудовой и педагогический стаж, стаж работы в данном образовательном учреждении; </a:t>
            </a:r>
          </a:p>
          <a:p>
            <a:pPr algn="just"/>
            <a:r>
              <a:rPr lang="ru-RU" altLang="ru-RU" sz="2000" smtClean="0"/>
              <a:t>повышение квалификации (название структуры, где прослушаны курсы, год, месяц, проблематика курсов); </a:t>
            </a:r>
          </a:p>
          <a:p>
            <a:pPr algn="just"/>
            <a:r>
              <a:rPr lang="ru-RU" altLang="ru-RU" sz="2000" smtClean="0"/>
              <a:t>копии документов, подтверждающих наличие ученых и почетных званий и степеней; </a:t>
            </a:r>
          </a:p>
          <a:p>
            <a:pPr algn="just"/>
            <a:r>
              <a:rPr lang="ru-RU" altLang="ru-RU" sz="2000" smtClean="0"/>
              <a:t>наиболее значимые правительственные награды, грамоты, благодарственные письма; </a:t>
            </a:r>
          </a:p>
          <a:p>
            <a:pPr algn="just"/>
            <a:r>
              <a:rPr lang="ru-RU" altLang="ru-RU" sz="2000" smtClean="0"/>
              <a:t>дипломы различных конкурсов; </a:t>
            </a:r>
          </a:p>
          <a:p>
            <a:pPr algn="just"/>
            <a:r>
              <a:rPr lang="ru-RU" altLang="ru-RU" sz="2000" smtClean="0"/>
              <a:t>другие документы по усмотрению педагога.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400" b="1" i="1" smtClean="0"/>
              <a:t>Раздел 2. «Результаты педагогической деятельности»</a:t>
            </a:r>
            <a:endParaRPr lang="ru-RU" altLang="ru-RU" sz="2400" smtClean="0"/>
          </a:p>
          <a:p>
            <a:pPr algn="just">
              <a:buFontTx/>
              <a:buNone/>
            </a:pPr>
            <a:r>
              <a:rPr lang="ru-RU" altLang="ru-RU" sz="2400" smtClean="0"/>
              <a:t>		Содержание данного раздела формирует представление о динамике результатов деятельности педагога за определенный период. В раздел могут быть включены: </a:t>
            </a:r>
          </a:p>
          <a:p>
            <a:pPr algn="just"/>
            <a:r>
              <a:rPr lang="ru-RU" altLang="ru-RU" sz="2400" smtClean="0"/>
              <a:t>материалы с результатами освоения детьми реализуемой программы; </a:t>
            </a:r>
          </a:p>
          <a:p>
            <a:pPr algn="just"/>
            <a:r>
              <a:rPr lang="ru-RU" altLang="ru-RU" sz="2400" smtClean="0"/>
              <a:t>материалы, характеризующие уровень развития представлений и умений детей, уровень развития личностных качеств; </a:t>
            </a:r>
          </a:p>
          <a:p>
            <a:pPr algn="just"/>
            <a:r>
              <a:rPr lang="ru-RU" altLang="ru-RU" sz="2400" smtClean="0"/>
              <a:t>сравнительный анализ деятельности педагога за три года на основании результатов педагогической диагностики, результатов участия воспитанников в различных конкурсах и олимпиадах; </a:t>
            </a:r>
          </a:p>
          <a:p>
            <a:pPr algn="just"/>
            <a:r>
              <a:rPr lang="ru-RU" altLang="ru-RU" sz="2400" smtClean="0"/>
              <a:t>анализ результатов обучения воспитанников в первом классе и др.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76250"/>
          <a:ext cx="8229600" cy="564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3" name="Рисунок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73463"/>
            <a:ext cx="122396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i?id=89880877-36-72&amp;n=2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161607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3634B2-68A7-41BF-A55C-43A7E456F921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200" b="1" i="1" smtClean="0"/>
              <a:t>Раздел 3. «Научно-методическая деятельность»</a:t>
            </a:r>
            <a:endParaRPr lang="ru-RU" altLang="ru-RU" sz="2200" smtClean="0"/>
          </a:p>
          <a:p>
            <a:pPr algn="just">
              <a:buFontTx/>
              <a:buNone/>
            </a:pPr>
            <a:r>
              <a:rPr lang="ru-RU" altLang="ru-RU" sz="2200" smtClean="0"/>
              <a:t>		 В содержание данного раздела помещаются материалы, свидетельствующие о профессионализме педагога. Это могут быть: </a:t>
            </a:r>
          </a:p>
          <a:p>
            <a:pPr algn="just"/>
            <a:r>
              <a:rPr lang="ru-RU" altLang="ru-RU" sz="2200" smtClean="0"/>
              <a:t>материалы, в которых описываются технологии, используемые педагогом в деятельности с детьми, обосновывается их выбор; </a:t>
            </a:r>
          </a:p>
          <a:p>
            <a:pPr algn="just"/>
            <a:r>
              <a:rPr lang="ru-RU" altLang="ru-RU" sz="2200" smtClean="0"/>
              <a:t>материалы, характеризующие работу в методическом объединении, творческой группе;</a:t>
            </a:r>
          </a:p>
          <a:p>
            <a:pPr algn="just"/>
            <a:r>
              <a:rPr lang="ru-RU" altLang="ru-RU" sz="2200" smtClean="0"/>
              <a:t> материалы, подтверждающие участие в профессиональных и творческих педагогических конкурсах;</a:t>
            </a:r>
          </a:p>
          <a:p>
            <a:pPr algn="just"/>
            <a:r>
              <a:rPr lang="ru-RU" altLang="ru-RU" sz="2200" smtClean="0"/>
              <a:t> в неделях педмастерства; </a:t>
            </a:r>
          </a:p>
          <a:p>
            <a:pPr algn="just"/>
            <a:r>
              <a:rPr lang="ru-RU" altLang="ru-RU" sz="2200" smtClean="0"/>
              <a:t>в проведении семинаров, «круглых столов», мастер-классов;</a:t>
            </a:r>
          </a:p>
          <a:p>
            <a:pPr algn="just"/>
            <a:r>
              <a:rPr lang="ru-RU" altLang="ru-RU" sz="2200" smtClean="0"/>
              <a:t> авторские программы, методические разработки; </a:t>
            </a:r>
          </a:p>
          <a:p>
            <a:pPr algn="just"/>
            <a:r>
              <a:rPr lang="ru-RU" altLang="ru-RU" sz="2200" smtClean="0"/>
              <a:t>творческие отчеты, рефераты, доклады, статьи и другие документы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b="1" i="1" smtClean="0"/>
              <a:t>Раздел 4. «Предметно-развивающая среда»</a:t>
            </a:r>
            <a:endParaRPr lang="ru-RU" altLang="ru-RU" smtClean="0"/>
          </a:p>
          <a:p>
            <a:pPr algn="just">
              <a:buFontTx/>
              <a:buNone/>
            </a:pPr>
            <a:r>
              <a:rPr lang="ru-RU" altLang="ru-RU" smtClean="0"/>
              <a:t>		Содержит информацию об организации предметно-развивающей среды в группах и кабинетах:</a:t>
            </a:r>
          </a:p>
          <a:p>
            <a:pPr algn="just"/>
            <a:r>
              <a:rPr lang="ru-RU" altLang="ru-RU" smtClean="0"/>
              <a:t>планы по организации предметно-развивающей среды; </a:t>
            </a:r>
          </a:p>
          <a:p>
            <a:pPr algn="just"/>
            <a:r>
              <a:rPr lang="ru-RU" altLang="ru-RU" smtClean="0"/>
              <a:t>эскизы, фотографии и т. д.</a:t>
            </a:r>
          </a:p>
          <a:p>
            <a:endParaRPr lang="ru-RU" altLang="ru-RU" smtClean="0"/>
          </a:p>
        </p:txBody>
      </p:sp>
      <p:pic>
        <p:nvPicPr>
          <p:cNvPr id="75779" name="Picture 2" descr="i?id=520273499-4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149725"/>
            <a:ext cx="208915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b="1" i="1" smtClean="0"/>
              <a:t>Раздел 5. «Работа с родителями»</a:t>
            </a:r>
            <a:endParaRPr lang="ru-RU" altLang="ru-RU" smtClean="0"/>
          </a:p>
          <a:p>
            <a:pPr algn="just">
              <a:buFontTx/>
              <a:buNone/>
            </a:pPr>
            <a:r>
              <a:rPr lang="ru-RU" altLang="ru-RU" smtClean="0"/>
              <a:t>		Содержит информацию о работе с родителями воспитанников (планы работы; сценарии мероприятий и др.).</a:t>
            </a:r>
          </a:p>
          <a:p>
            <a:pPr algn="just">
              <a:buFontTx/>
              <a:buNone/>
            </a:pPr>
            <a:r>
              <a:rPr lang="ru-RU" altLang="ru-RU" smtClean="0"/>
              <a:t>		Таким образом, портфолио позволит самому педагогу проанализировать и представить значимые профессиональные результаты, достижения, обеспечит мониторинг его профессионального роста.</a:t>
            </a:r>
          </a:p>
          <a:p>
            <a:pPr algn="just"/>
            <a:endParaRPr lang="ru-RU" altLang="ru-RU" smtClean="0"/>
          </a:p>
        </p:txBody>
      </p:sp>
      <p:pic>
        <p:nvPicPr>
          <p:cNvPr id="76803" name="Рисунок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581525"/>
            <a:ext cx="34559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20725"/>
          </a:xfrm>
        </p:spPr>
        <p:txBody>
          <a:bodyPr/>
          <a:lstStyle/>
          <a:p>
            <a:r>
              <a:rPr lang="ru-RU" altLang="ru-RU" sz="3600" b="1" smtClean="0"/>
              <a:t>Игровая технология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77827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mtClean="0"/>
              <a:t>  </a:t>
            </a:r>
            <a:r>
              <a:rPr lang="ru-RU" altLang="ru-RU" sz="2200" smtClean="0"/>
              <a:t>  Строится как целостное образование, охватывающее определенную часть учебного процесса и объединенное общим содержанием, сюжетом, персонажем. В нее включаются последовательно:</a:t>
            </a:r>
          </a:p>
          <a:p>
            <a:pPr algn="just"/>
            <a:r>
              <a:rPr lang="ru-RU" altLang="ru-RU" sz="2200" smtClean="0"/>
              <a:t>игры и упражнения, формирующие умение выделять основные, характерные признаки предметов, сравнивать, сопоставлять их;</a:t>
            </a:r>
          </a:p>
          <a:p>
            <a:pPr algn="just"/>
            <a:r>
              <a:rPr lang="ru-RU" altLang="ru-RU" sz="2200" smtClean="0"/>
              <a:t>группы игр на обобщение предметов по определенным признакам;</a:t>
            </a:r>
          </a:p>
          <a:p>
            <a:pPr algn="just"/>
            <a:r>
              <a:rPr lang="ru-RU" altLang="ru-RU" sz="2200" smtClean="0"/>
              <a:t>группы игр, в процессе которых у дошкольников развивается умение отличать реальные явления от нереальных;</a:t>
            </a:r>
          </a:p>
          <a:p>
            <a:pPr algn="just"/>
            <a:r>
              <a:rPr lang="ru-RU" altLang="ru-RU" sz="2200" smtClean="0"/>
              <a:t> группы игр, воспитывающих умение владеть собой, быстроту реакции на слово, фонематический слух, смекалку и др.</a:t>
            </a:r>
          </a:p>
          <a:p>
            <a:pPr algn="just">
              <a:buFontTx/>
              <a:buNone/>
            </a:pPr>
            <a:r>
              <a:rPr lang="ru-RU" altLang="ru-RU" sz="2200" smtClean="0"/>
              <a:t>	     Составление игровых технологий из отдельных игр и элементов - забота каждого воспитателя.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just"/>
            <a:r>
              <a:rPr lang="ru-RU" altLang="ru-RU" sz="2400" smtClean="0"/>
              <a:t>Обучение в форме игры может и должно быть интересным, занимательным, но не развлекательным. </a:t>
            </a:r>
          </a:p>
          <a:p>
            <a:pPr algn="just"/>
            <a:r>
              <a:rPr lang="ru-RU" altLang="ru-RU" sz="2400" smtClean="0"/>
              <a:t>Для реализации такого подхода необходимо, чтобы образовательные технологии, разрабатываемые для обучения дошкольников, содержали четко обозначенную и пошагово описанную систему игровых заданий и различных игр с тем чтобы, используя эту систему, педагог мог быть уверенным в том, что в результате он получит гарантированный уровень усвоения ребенком того или иного предметного содержания. </a:t>
            </a:r>
          </a:p>
          <a:p>
            <a:pPr algn="just"/>
            <a:r>
              <a:rPr lang="ru-RU" altLang="ru-RU" sz="2400" smtClean="0"/>
              <a:t>Безусловно, этот уровень достижений ребенка должен диагностироваться, а используемая педагогом технология должна обеспечивать эту диагностику соответствующими материалами.</a:t>
            </a:r>
          </a:p>
          <a:p>
            <a:endParaRPr lang="ru-RU" altLang="ru-RU" smtClean="0"/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373688"/>
            <a:ext cx="1584325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just"/>
            <a:r>
              <a:rPr lang="ru-RU" altLang="ru-RU" smtClean="0"/>
              <a:t>В деятельности с помощью игровых технологий у детей развиваются психические процессы.</a:t>
            </a:r>
          </a:p>
          <a:p>
            <a:pPr algn="just"/>
            <a:r>
              <a:rPr lang="ru-RU" altLang="ru-RU" smtClean="0"/>
              <a:t>Игровые технологии тесно связаны со всеми сторонами воспитательной и образовательной работы детского сада и решением его основных задач. Некоторые современные образовательные программы предлагают использовать народную игру как средство педагогической коррекции поведения детей.</a:t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79875" name="Picture 3" descr="i?id=982326287-4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437063"/>
            <a:ext cx="2087562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8229600" cy="935038"/>
          </a:xfrm>
        </p:spPr>
        <p:txBody>
          <a:bodyPr/>
          <a:lstStyle/>
          <a:p>
            <a:r>
              <a:rPr lang="ru-RU" altLang="ru-RU" b="1" smtClean="0"/>
              <a:t>Технология «ТРИЗ» </a:t>
            </a:r>
            <a:br>
              <a:rPr lang="ru-RU" altLang="ru-RU" b="1" smtClean="0"/>
            </a:br>
            <a:r>
              <a:rPr lang="ru-RU" altLang="ru-RU" smtClean="0"/>
              <a:t>(теория решения изобретательских задач)</a:t>
            </a:r>
          </a:p>
        </p:txBody>
      </p:sp>
      <p:sp>
        <p:nvSpPr>
          <p:cNvPr id="80899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mtClean="0"/>
              <a:t>		</a:t>
            </a:r>
            <a:r>
              <a:rPr lang="ru-RU" altLang="ru-RU" b="1" i="1" smtClean="0"/>
              <a:t>Целью</a:t>
            </a:r>
            <a:r>
              <a:rPr lang="ru-RU" altLang="ru-RU" smtClean="0"/>
              <a:t> использования данной технологии в детском саду является:</a:t>
            </a:r>
          </a:p>
          <a:p>
            <a:pPr algn="just"/>
            <a:r>
              <a:rPr lang="ru-RU" altLang="ru-RU" smtClean="0"/>
              <a:t> развитие, с одной стороны, таких качеств мышления, как гибкость, подвижность, системность, диалектичность; </a:t>
            </a:r>
          </a:p>
          <a:p>
            <a:pPr algn="just"/>
            <a:r>
              <a:rPr lang="ru-RU" altLang="ru-RU" smtClean="0"/>
              <a:t>с другой – поисковой активности, стремления к новизне;</a:t>
            </a:r>
          </a:p>
          <a:p>
            <a:pPr algn="just"/>
            <a:r>
              <a:rPr lang="ru-RU" altLang="ru-RU" smtClean="0"/>
              <a:t> речи и творческого воображения.</a:t>
            </a:r>
          </a:p>
          <a:p>
            <a:pPr algn="just">
              <a:buFontTx/>
              <a:buNone/>
            </a:pPr>
            <a:r>
              <a:rPr lang="ru-RU" altLang="ru-RU" smtClean="0"/>
              <a:t>       Основная </a:t>
            </a:r>
            <a:r>
              <a:rPr lang="ru-RU" altLang="ru-RU" b="1" i="1" smtClean="0"/>
              <a:t>задача</a:t>
            </a:r>
            <a:r>
              <a:rPr lang="ru-RU" altLang="ru-RU" smtClean="0"/>
              <a:t> использования ТРИЗ- технологии в дошкольном возрасте – </a:t>
            </a:r>
            <a:r>
              <a:rPr lang="ru-RU" altLang="ru-RU" b="1" i="1" smtClean="0"/>
              <a:t>это привить ребенку радость творческих открытий.</a:t>
            </a:r>
          </a:p>
          <a:p>
            <a:pPr>
              <a:buFontTx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600" smtClean="0"/>
              <a:t>		Основной критерий в работе с детьми – доходчивость и простота в подаче материала и в формулировке сложной, казалось бы, ситуации. Не стоит форсировать внедрение ТРИЗ без понимания детьми основных положений на простейших примерах. Сказки, игровые, бытовые ситуации – вот та среда, через которую ребенок научится применять тризовские решения, встающих перед ним проблем. По мере нахождения противоречий, он сам будет стремиться к идеальному результату, используя многочисленные ресурсы.</a:t>
            </a:r>
          </a:p>
          <a:p>
            <a:pPr algn="just">
              <a:buFontTx/>
              <a:buNone/>
            </a:pPr>
            <a:r>
              <a:rPr lang="ru-RU" altLang="ru-RU" sz="2600" smtClean="0"/>
              <a:t>        Можно применять в работе только элементы ТРИЗ (инструментарий), если педагог недостаточно освоил ТРИЗ-технологию.  </a:t>
            </a:r>
          </a:p>
          <a:p>
            <a:pPr algn="just"/>
            <a:endParaRPr lang="ru-RU" altLang="ru-RU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latin typeface="+mn-lt"/>
                <a:ea typeface="+mn-ea"/>
                <a:cs typeface="+mn-cs"/>
              </a:rPr>
              <a:t>Схема с применением метода выявления противоречий:</a:t>
            </a:r>
            <a:endParaRPr lang="ru-RU" sz="3600" b="1" dirty="0"/>
          </a:p>
        </p:txBody>
      </p:sp>
      <p:sp>
        <p:nvSpPr>
          <p:cNvPr id="829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400" smtClean="0"/>
              <a:t>Первый этап – определение положительных и отрицательных свойств качества какого-либо предмета или явления, не вызывающих стойких ассоциаций у детей.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400" smtClean="0"/>
              <a:t>Второй этап – определение положительных и отрицательных свойств  предмета или явления в целом.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400" smtClean="0"/>
              <a:t>Лишь после того, как ребенок поймет, чего от него хотят взрослые, следует переходить к рассмотрению предметов и явлений, вызывающих стойкие ассоциации.</a:t>
            </a:r>
          </a:p>
        </p:txBody>
      </p:sp>
      <p:pic>
        <p:nvPicPr>
          <p:cNvPr id="82948" name="Рисунок 3" descr="voprositelnyi-znak-i-dumayuschii-smailik-0001818065-previe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437063"/>
            <a:ext cx="151288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mtClean="0"/>
              <a:t>		Зачастую, педагог уже проводит тризовские занятия, даже не подозревая об этом. Ведь, именно, раскрепощенность мышления и способность идти до конца в решении поставленной задачи – суть творческой педагогики.</a:t>
            </a:r>
          </a:p>
          <a:p>
            <a:pPr>
              <a:buFontTx/>
              <a:buNone/>
            </a:pPr>
            <a:endParaRPr lang="ru-RU" altLang="ru-RU" smtClean="0"/>
          </a:p>
        </p:txBody>
      </p:sp>
      <p:pic>
        <p:nvPicPr>
          <p:cNvPr id="83971" name="Picture 4" descr="i?id=178813503-5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13100"/>
            <a:ext cx="26654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Технологии проектной деятельности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b="1" i="1" smtClean="0"/>
              <a:t>		Цель: </a:t>
            </a:r>
            <a:r>
              <a:rPr lang="ru-RU" altLang="ru-RU" i="1" smtClean="0"/>
              <a:t>Развитие и обогащение социально-личностного опыта посредством включения детей в сферу межличностного взаимодействия.</a:t>
            </a:r>
          </a:p>
          <a:p>
            <a:pPr algn="just">
              <a:buFontTx/>
              <a:buNone/>
            </a:pPr>
            <a:r>
              <a:rPr lang="ru-RU" altLang="ru-RU" smtClean="0"/>
              <a:t>		Педагоги, активно использующие проектную технологию в воспитании и обучении дошкольников, единодушно отмечают, что организованная по ней жизнедеятельность в детском саду позволяет лучше узнать воспитанников, проникнуть во внутренний мир ребенка.</a:t>
            </a:r>
          </a:p>
          <a:p>
            <a:endParaRPr lang="ru-RU" altLang="ru-RU" smtClean="0"/>
          </a:p>
        </p:txBody>
      </p:sp>
      <p:pic>
        <p:nvPicPr>
          <p:cNvPr id="11268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157788"/>
            <a:ext cx="15843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A419BD-A99E-43C0-B469-E0CC1F50181E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mtClean="0"/>
              <a:t>		</a:t>
            </a:r>
            <a:r>
              <a:rPr lang="ru-RU" altLang="ru-RU" sz="2400" smtClean="0"/>
              <a:t>Технологический подход, то есть новые педагогические технологии гарантируют достижения дошкольника и в дальнейшем гарантируют их успешное обучение в школе.</a:t>
            </a:r>
          </a:p>
          <a:p>
            <a:pPr algn="just">
              <a:buFontTx/>
              <a:buNone/>
            </a:pPr>
            <a:r>
              <a:rPr lang="ru-RU" altLang="ru-RU" sz="2400" smtClean="0"/>
              <a:t>		Каждый педагог – творец технологии, даже если имеет дело с заимствованиями. Создание технологии невозможно без творчества. Для педагога, научившегося работать на технологическом уровне, всегда будет главным ориентиром познавательный процесс в его развивающемся состоянии.</a:t>
            </a:r>
          </a:p>
          <a:p>
            <a:pPr>
              <a:buFontTx/>
              <a:buNone/>
            </a:pPr>
            <a:r>
              <a:rPr lang="ru-RU" altLang="ru-RU" sz="2400" b="1" i="1" smtClean="0">
                <a:solidFill>
                  <a:srgbClr val="C00000"/>
                </a:solidFill>
              </a:rPr>
              <a:t>		</a:t>
            </a:r>
            <a:r>
              <a:rPr lang="ru-RU" altLang="ru-RU" sz="2400" smtClean="0"/>
              <a:t>Все в наших руках, поэтому их нельзя опускать.</a:t>
            </a:r>
          </a:p>
          <a:p>
            <a:pPr>
              <a:buFontTx/>
              <a:buNone/>
            </a:pPr>
            <a:endParaRPr lang="ru-RU" altLang="ru-RU" sz="2400" smtClean="0"/>
          </a:p>
          <a:p>
            <a:pPr>
              <a:buFontTx/>
              <a:buNone/>
            </a:pPr>
            <a:r>
              <a:rPr lang="ru-RU" altLang="ru-RU" sz="1600" b="1" smtClean="0"/>
              <a:t>Использованы материалы из презентации</a:t>
            </a:r>
          </a:p>
          <a:p>
            <a:pPr>
              <a:buFontTx/>
              <a:buNone/>
            </a:pPr>
            <a:r>
              <a:rPr lang="ru-RU" altLang="ru-RU" sz="1600" b="1" smtClean="0"/>
              <a:t> Полежаевой Ю. А.</a:t>
            </a:r>
            <a:endParaRPr lang="ru-RU" altLang="ru-RU" sz="1600" smtClean="0"/>
          </a:p>
          <a:p>
            <a:pPr>
              <a:buFontTx/>
              <a:buNone/>
            </a:pPr>
            <a:endParaRPr lang="ru-RU" altLang="ru-RU" sz="2400" smtClean="0"/>
          </a:p>
        </p:txBody>
      </p:sp>
      <p:pic>
        <p:nvPicPr>
          <p:cNvPr id="84995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4088" y="4724400"/>
            <a:ext cx="136842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647700"/>
          </a:xfrm>
        </p:spPr>
        <p:txBody>
          <a:bodyPr/>
          <a:lstStyle/>
          <a:p>
            <a:r>
              <a:rPr lang="ru-RU" altLang="ru-RU" sz="3600" b="1" smtClean="0"/>
              <a:t>Классификация учебных проектов:</a:t>
            </a:r>
            <a:r>
              <a:rPr lang="ru-RU" altLang="ru-RU" sz="3600" smtClean="0"/>
              <a:t/>
            </a:r>
            <a:br>
              <a:rPr lang="ru-RU" altLang="ru-RU" sz="3600" smtClean="0"/>
            </a:br>
            <a:endParaRPr lang="ru-RU" altLang="ru-RU" sz="360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822960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229225"/>
            <a:ext cx="122555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913" y="2349500"/>
            <a:ext cx="14287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2A44CC-6C02-412C-B9EE-EB2067421E4A}" type="slidenum">
              <a:rPr lang="ru-RU" altLang="ru-RU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3024</Words>
  <Application>Microsoft Office PowerPoint</Application>
  <PresentationFormat>Экран (4:3)</PresentationFormat>
  <Paragraphs>477</Paragraphs>
  <Slides>80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Оформление по умолчанию</vt:lpstr>
      <vt:lpstr>Современные образовательные  технологии  в  ДОО</vt:lpstr>
      <vt:lpstr>Современные образовательные технологии</vt:lpstr>
      <vt:lpstr>Здоровьесберегающие  технологии </vt:lpstr>
      <vt:lpstr>Слайд 4</vt:lpstr>
      <vt:lpstr>Классификация здоровьесберегающих технологий</vt:lpstr>
      <vt:lpstr>Слайд 6</vt:lpstr>
      <vt:lpstr>Слайд 7</vt:lpstr>
      <vt:lpstr>Технологии проектной деятельности </vt:lpstr>
      <vt:lpstr>Классификация учебных проектов: </vt:lpstr>
      <vt:lpstr>Слайд 10</vt:lpstr>
      <vt:lpstr>Типы проектов</vt:lpstr>
      <vt:lpstr>Типы проектов</vt:lpstr>
      <vt:lpstr>Технология исследовательской деятельности </vt:lpstr>
      <vt:lpstr>Слайд 14</vt:lpstr>
      <vt:lpstr>Содержание познавательно-исследовательской деятельности</vt:lpstr>
      <vt:lpstr>Слайд 16</vt:lpstr>
      <vt:lpstr>Информационно-коммуникационные технологии</vt:lpstr>
      <vt:lpstr>Слайд 18</vt:lpstr>
      <vt:lpstr>Интерактивная среда</vt:lpstr>
      <vt:lpstr>Интерактивность</vt:lpstr>
      <vt:lpstr>Использование интерактивного оборудования в работе с дошкольниками</vt:lpstr>
      <vt:lpstr>Инновационное оборудование</vt:lpstr>
      <vt:lpstr>Инновационное оборудование</vt:lpstr>
      <vt:lpstr>Задачи инновационного оборудования:</vt:lpstr>
      <vt:lpstr>ПОСТАНОВЛЕНИЕ от 15 мая 2013 г. N 26 ОБ УТВЕРЖДЕНИИ САНПИН 2.4.1.3049-13</vt:lpstr>
      <vt:lpstr>Интерактивная доска</vt:lpstr>
      <vt:lpstr>Способы применения интерактивной доски на занятиях в детском саду</vt:lpstr>
      <vt:lpstr>Интерактивная доска</vt:lpstr>
      <vt:lpstr>Интерактивные столы</vt:lpstr>
      <vt:lpstr>Интерактивные столы</vt:lpstr>
      <vt:lpstr>Интерактивный пол </vt:lpstr>
      <vt:lpstr>Интерактивный пол </vt:lpstr>
      <vt:lpstr>Песочница для интерактивного обучения</vt:lpstr>
      <vt:lpstr>Песочница для интерактивного обучения</vt:lpstr>
      <vt:lpstr>Благодаря этой уникальной технологии, дети могут:</vt:lpstr>
      <vt:lpstr>Песочница для интерактивного обучения</vt:lpstr>
      <vt:lpstr>Слайд 37</vt:lpstr>
      <vt:lpstr>Слайд 38</vt:lpstr>
      <vt:lpstr>Интерактивные методы </vt:lpstr>
      <vt:lpstr>Ошибки при использовании ИКТ </vt:lpstr>
      <vt:lpstr>Основные принципы мультимедийного занятия в детском саду</vt:lpstr>
      <vt:lpstr>Меньше наглядных объектов на экране!</vt:lpstr>
      <vt:lpstr>Не нарушать нормы времени для занятий в ДОУ!</vt:lpstr>
      <vt:lpstr>Меньше текста!</vt:lpstr>
      <vt:lpstr>Объекты должны быть однородными</vt:lpstr>
      <vt:lpstr>Меньше динамики!</vt:lpstr>
      <vt:lpstr>Требования к компьютерным программам ДОУ</vt:lpstr>
      <vt:lpstr>Классификация программ </vt:lpstr>
      <vt:lpstr>Преимущества компьютера </vt:lpstr>
      <vt:lpstr>ИКТ в работе современного педагога</vt:lpstr>
      <vt:lpstr>Роль ИКТ</vt:lpstr>
      <vt:lpstr>Роль ИКТ</vt:lpstr>
      <vt:lpstr>Личностно - ориентированная технология</vt:lpstr>
      <vt:lpstr>Личностно - ориентированная технология</vt:lpstr>
      <vt:lpstr>Направления личностно-ориентированных технологий </vt:lpstr>
      <vt:lpstr>Технологический подход</vt:lpstr>
      <vt:lpstr>Технологический подход и личностно-ориентированные технологии </vt:lpstr>
      <vt:lpstr>Технология портфолио дошкольника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Технология «Портфолио педагога» </vt:lpstr>
      <vt:lpstr>Слайд 67</vt:lpstr>
      <vt:lpstr>Слайд 68</vt:lpstr>
      <vt:lpstr>Слайд 69</vt:lpstr>
      <vt:lpstr>Слайд 70</vt:lpstr>
      <vt:lpstr>Слайд 71</vt:lpstr>
      <vt:lpstr>Слайд 72</vt:lpstr>
      <vt:lpstr>Игровая технология </vt:lpstr>
      <vt:lpstr>Слайд 74</vt:lpstr>
      <vt:lpstr>Слайд 75</vt:lpstr>
      <vt:lpstr>Технология «ТРИЗ»  (теория решения изобретательских задач)</vt:lpstr>
      <vt:lpstr>Слайд 77</vt:lpstr>
      <vt:lpstr>Схема с применением метода выявления противоречий:</vt:lpstr>
      <vt:lpstr>Слайд 79</vt:lpstr>
      <vt:lpstr>Слайд 80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141</cp:revision>
  <dcterms:created xsi:type="dcterms:W3CDTF">2012-09-18T19:05:21Z</dcterms:created>
  <dcterms:modified xsi:type="dcterms:W3CDTF">2018-03-30T04:32:20Z</dcterms:modified>
</cp:coreProperties>
</file>